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3" r:id="rId6"/>
    <p:sldId id="284" r:id="rId7"/>
    <p:sldId id="286" r:id="rId8"/>
    <p:sldId id="285" r:id="rId9"/>
    <p:sldId id="287" r:id="rId10"/>
    <p:sldId id="288" r:id="rId11"/>
    <p:sldId id="289" r:id="rId12"/>
    <p:sldId id="290" r:id="rId13"/>
    <p:sldId id="291"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7" r:id="rId37"/>
    <p:sldId id="315" r:id="rId38"/>
    <p:sldId id="3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B0CE74-D17C-43E9-ABED-DF095AE50806}">
          <p14:sldIdLst>
            <p14:sldId id="282"/>
          </p14:sldIdLst>
        </p14:section>
        <p14:section name="Untitled Section" id="{95B5DBD8-8D14-4C25-BB0F-E8EB5026F8F6}">
          <p14:sldIdLst>
            <p14:sldId id="283"/>
            <p14:sldId id="284"/>
            <p14:sldId id="286"/>
            <p14:sldId id="285"/>
            <p14:sldId id="287"/>
            <p14:sldId id="288"/>
            <p14:sldId id="289"/>
            <p14:sldId id="290"/>
            <p14:sldId id="291"/>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7"/>
            <p14:sldId id="315"/>
            <p14:sldId id="31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 DHARSHINI B" initials="SDB" lastIdx="1" clrIdx="0">
    <p:extLst>
      <p:ext uri="{19B8F6BF-5375-455C-9EA6-DF929625EA0E}">
        <p15:presenceInfo xmlns:p15="http://schemas.microsoft.com/office/powerpoint/2012/main" userId="c4c592e3ece925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MA MALIK" userId="52f2881143c52c47" providerId="LiveId" clId="{74C8DA8D-1A90-450B-A4FC-05F29EDF35E9}"/>
    <pc:docChg chg="custSel modSld">
      <pc:chgData name="SHAMA MALIK" userId="52f2881143c52c47" providerId="LiveId" clId="{74C8DA8D-1A90-450B-A4FC-05F29EDF35E9}" dt="2024-01-19T08:07:22.251" v="24" actId="20577"/>
      <pc:docMkLst>
        <pc:docMk/>
      </pc:docMkLst>
      <pc:sldChg chg="modSp mod">
        <pc:chgData name="SHAMA MALIK" userId="52f2881143c52c47" providerId="LiveId" clId="{74C8DA8D-1A90-450B-A4FC-05F29EDF35E9}" dt="2024-01-19T08:07:22.251" v="24" actId="20577"/>
        <pc:sldMkLst>
          <pc:docMk/>
          <pc:sldMk cId="674873628" sldId="282"/>
        </pc:sldMkLst>
        <pc:spChg chg="mod">
          <ac:chgData name="SHAMA MALIK" userId="52f2881143c52c47" providerId="LiveId" clId="{74C8DA8D-1A90-450B-A4FC-05F29EDF35E9}" dt="2024-01-19T08:07:22.251" v="24" actId="20577"/>
          <ac:spMkLst>
            <pc:docMk/>
            <pc:sldMk cId="674873628" sldId="282"/>
            <ac:spMk id="3" creationId="{07730D41-D3A4-4CFC-91DC-62E6A5AE503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1/19/2024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1/19/2024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1/19/2024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1/19/2024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1/19/2024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1/19/2024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7705817" y="863695"/>
            <a:ext cx="3914651" cy="3779995"/>
          </a:xfrm>
        </p:spPr>
        <p:txBody>
          <a:bodyPr anchor="ctr">
            <a:normAutofit/>
          </a:bodyPr>
          <a:lstStyle/>
          <a:p>
            <a:br>
              <a:rPr lang="en-US" dirty="0">
                <a:solidFill>
                  <a:schemeClr val="tx1"/>
                </a:solidFill>
              </a:rPr>
            </a:br>
            <a:r>
              <a:rPr lang="en-US" dirty="0">
                <a:solidFill>
                  <a:schemeClr val="tx1"/>
                </a:solidFill>
              </a:rPr>
              <a:t>VENDOR REVIEW</a:t>
            </a:r>
            <a:br>
              <a:rPr lang="en-US" dirty="0">
                <a:solidFill>
                  <a:schemeClr val="tx1"/>
                </a:solidFill>
              </a:rPr>
            </a:br>
            <a:r>
              <a:rPr lang="en-US" dirty="0">
                <a:solidFill>
                  <a:schemeClr val="tx1"/>
                </a:solidFill>
              </a:rPr>
              <a:t>         SYSTEM</a:t>
            </a:r>
            <a:br>
              <a:rPr lang="en-US" dirty="0">
                <a:solidFill>
                  <a:schemeClr val="tx1"/>
                </a:solidFill>
              </a:rPr>
            </a:br>
            <a:endParaRPr lang="en-US" dirty="0">
              <a:solidFill>
                <a:schemeClr val="tx1"/>
              </a:solidFill>
            </a:endParaRP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6" y="4739780"/>
            <a:ext cx="3511233" cy="1758674"/>
          </a:xfrm>
        </p:spPr>
        <p:txBody>
          <a:bodyPr anchor="t">
            <a:normAutofit fontScale="92500" lnSpcReduction="10000"/>
          </a:bodyPr>
          <a:lstStyle/>
          <a:p>
            <a:r>
              <a:rPr lang="en-US" sz="2000" i="1" u="sng" dirty="0"/>
              <a:t>GUIDED BY:</a:t>
            </a:r>
          </a:p>
          <a:p>
            <a:r>
              <a:rPr lang="en-US" sz="2000" dirty="0" err="1"/>
              <a:t>Mr.BAJI</a:t>
            </a:r>
            <a:r>
              <a:rPr lang="en-US" sz="2000" dirty="0"/>
              <a:t> RAO</a:t>
            </a:r>
          </a:p>
          <a:p>
            <a:r>
              <a:rPr lang="en-US" sz="2000" i="1" u="sng" dirty="0"/>
              <a:t>DEVELOPED BY:</a:t>
            </a:r>
          </a:p>
          <a:p>
            <a:r>
              <a:rPr lang="en-US" sz="2000" i="1" dirty="0"/>
              <a:t>Shama malik</a:t>
            </a:r>
          </a:p>
          <a:p>
            <a:endParaRPr lang="en-US" sz="2000" dirty="0"/>
          </a:p>
          <a:p>
            <a:endParaRPr lang="en-US" sz="2000" dirty="0"/>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F7C5-2788-AEAA-1ACD-FC742B8F87CB}"/>
              </a:ext>
            </a:extLst>
          </p:cNvPr>
          <p:cNvSpPr>
            <a:spLocks noGrp="1"/>
          </p:cNvSpPr>
          <p:nvPr>
            <p:ph type="title"/>
          </p:nvPr>
        </p:nvSpPr>
        <p:spPr>
          <a:xfrm>
            <a:off x="581193" y="729658"/>
            <a:ext cx="11029616" cy="695369"/>
          </a:xfrm>
        </p:spPr>
        <p:txBody>
          <a:bodyPr>
            <a:normAutofit/>
          </a:bodyPr>
          <a:lstStyle/>
          <a:p>
            <a:r>
              <a:rPr lang="en-IN" dirty="0"/>
              <a:t>              flow of process and  Characteristics of ADMIN</a:t>
            </a:r>
          </a:p>
        </p:txBody>
      </p:sp>
      <p:sp>
        <p:nvSpPr>
          <p:cNvPr id="17" name="Oval 16">
            <a:extLst>
              <a:ext uri="{FF2B5EF4-FFF2-40B4-BE49-F238E27FC236}">
                <a16:creationId xmlns:a16="http://schemas.microsoft.com/office/drawing/2014/main" id="{BEE50A83-E748-8A41-9F04-BC77387CE254}"/>
              </a:ext>
            </a:extLst>
          </p:cNvPr>
          <p:cNvSpPr/>
          <p:nvPr/>
        </p:nvSpPr>
        <p:spPr>
          <a:xfrm>
            <a:off x="329067" y="3528869"/>
            <a:ext cx="2118211" cy="1322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endParaRPr lang="en-IN" dirty="0">
              <a:solidFill>
                <a:schemeClr val="tx1"/>
              </a:solidFill>
            </a:endParaRPr>
          </a:p>
        </p:txBody>
      </p:sp>
      <p:sp>
        <p:nvSpPr>
          <p:cNvPr id="18" name="Oval 17">
            <a:extLst>
              <a:ext uri="{FF2B5EF4-FFF2-40B4-BE49-F238E27FC236}">
                <a16:creationId xmlns:a16="http://schemas.microsoft.com/office/drawing/2014/main" id="{7A740F07-3F21-E6E8-350C-6B702B9E5DE9}"/>
              </a:ext>
            </a:extLst>
          </p:cNvPr>
          <p:cNvSpPr/>
          <p:nvPr/>
        </p:nvSpPr>
        <p:spPr>
          <a:xfrm>
            <a:off x="2284520" y="2037663"/>
            <a:ext cx="2047339" cy="1322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Vendor Request</a:t>
            </a:r>
            <a:endParaRPr lang="en-IN" dirty="0">
              <a:solidFill>
                <a:schemeClr val="tx1"/>
              </a:solidFill>
            </a:endParaRPr>
          </a:p>
        </p:txBody>
      </p:sp>
      <p:sp>
        <p:nvSpPr>
          <p:cNvPr id="19" name="Oval 18">
            <a:extLst>
              <a:ext uri="{FF2B5EF4-FFF2-40B4-BE49-F238E27FC236}">
                <a16:creationId xmlns:a16="http://schemas.microsoft.com/office/drawing/2014/main" id="{F37646D0-FC48-5F8A-29C3-9A8743086FE7}"/>
              </a:ext>
            </a:extLst>
          </p:cNvPr>
          <p:cNvSpPr/>
          <p:nvPr/>
        </p:nvSpPr>
        <p:spPr>
          <a:xfrm>
            <a:off x="5264459" y="1930894"/>
            <a:ext cx="2157273" cy="1233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Vendor Details</a:t>
            </a:r>
            <a:endParaRPr lang="en-IN" dirty="0">
              <a:solidFill>
                <a:schemeClr val="tx1"/>
              </a:solidFill>
            </a:endParaRPr>
          </a:p>
        </p:txBody>
      </p:sp>
      <p:sp>
        <p:nvSpPr>
          <p:cNvPr id="20" name="Oval 19">
            <a:extLst>
              <a:ext uri="{FF2B5EF4-FFF2-40B4-BE49-F238E27FC236}">
                <a16:creationId xmlns:a16="http://schemas.microsoft.com/office/drawing/2014/main" id="{388C3372-73DE-2CDF-FECD-8FE7E9154AA1}"/>
              </a:ext>
            </a:extLst>
          </p:cNvPr>
          <p:cNvSpPr/>
          <p:nvPr/>
        </p:nvSpPr>
        <p:spPr>
          <a:xfrm>
            <a:off x="8654703" y="1917143"/>
            <a:ext cx="2117514" cy="1402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Foodie Details</a:t>
            </a:r>
            <a:endParaRPr lang="en-IN" dirty="0">
              <a:solidFill>
                <a:schemeClr val="tx1"/>
              </a:solidFill>
            </a:endParaRPr>
          </a:p>
        </p:txBody>
      </p:sp>
      <p:sp>
        <p:nvSpPr>
          <p:cNvPr id="21" name="Oval 20">
            <a:extLst>
              <a:ext uri="{FF2B5EF4-FFF2-40B4-BE49-F238E27FC236}">
                <a16:creationId xmlns:a16="http://schemas.microsoft.com/office/drawing/2014/main" id="{9AA09684-5F66-F552-444B-9C017EF2AFA0}"/>
              </a:ext>
            </a:extLst>
          </p:cNvPr>
          <p:cNvSpPr/>
          <p:nvPr/>
        </p:nvSpPr>
        <p:spPr>
          <a:xfrm>
            <a:off x="10074484" y="3762959"/>
            <a:ext cx="1953088" cy="12517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Review</a:t>
            </a:r>
            <a:endParaRPr lang="en-IN" dirty="0">
              <a:solidFill>
                <a:schemeClr val="tx1"/>
              </a:solidFill>
            </a:endParaRPr>
          </a:p>
        </p:txBody>
      </p:sp>
      <p:sp>
        <p:nvSpPr>
          <p:cNvPr id="22" name="Oval 21">
            <a:extLst>
              <a:ext uri="{FF2B5EF4-FFF2-40B4-BE49-F238E27FC236}">
                <a16:creationId xmlns:a16="http://schemas.microsoft.com/office/drawing/2014/main" id="{7C412407-0EC2-F125-17C3-56C1B53B43D8}"/>
              </a:ext>
            </a:extLst>
          </p:cNvPr>
          <p:cNvSpPr/>
          <p:nvPr/>
        </p:nvSpPr>
        <p:spPr>
          <a:xfrm>
            <a:off x="8442664" y="5304246"/>
            <a:ext cx="1970843" cy="1225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Complaint</a:t>
            </a:r>
            <a:endParaRPr lang="en-IN" dirty="0">
              <a:solidFill>
                <a:schemeClr val="tx1"/>
              </a:solidFill>
            </a:endParaRPr>
          </a:p>
        </p:txBody>
      </p:sp>
      <p:sp>
        <p:nvSpPr>
          <p:cNvPr id="23" name="Oval 22">
            <a:extLst>
              <a:ext uri="{FF2B5EF4-FFF2-40B4-BE49-F238E27FC236}">
                <a16:creationId xmlns:a16="http://schemas.microsoft.com/office/drawing/2014/main" id="{F641D2BD-1A6A-1D42-9445-5A76A59DC178}"/>
              </a:ext>
            </a:extLst>
          </p:cNvPr>
          <p:cNvSpPr/>
          <p:nvPr/>
        </p:nvSpPr>
        <p:spPr>
          <a:xfrm>
            <a:off x="5374393" y="5366390"/>
            <a:ext cx="2047339" cy="1162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Generate Report</a:t>
            </a:r>
            <a:endParaRPr lang="en-IN" dirty="0">
              <a:solidFill>
                <a:schemeClr val="tx1"/>
              </a:solidFill>
            </a:endParaRPr>
          </a:p>
        </p:txBody>
      </p:sp>
      <p:sp>
        <p:nvSpPr>
          <p:cNvPr id="24" name="Oval 23">
            <a:extLst>
              <a:ext uri="{FF2B5EF4-FFF2-40B4-BE49-F238E27FC236}">
                <a16:creationId xmlns:a16="http://schemas.microsoft.com/office/drawing/2014/main" id="{CE9DB5D5-5EE0-8E76-12E4-2A841B0102B7}"/>
              </a:ext>
            </a:extLst>
          </p:cNvPr>
          <p:cNvSpPr/>
          <p:nvPr/>
        </p:nvSpPr>
        <p:spPr>
          <a:xfrm>
            <a:off x="2143071" y="5220071"/>
            <a:ext cx="2118211" cy="13227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Logout</a:t>
            </a:r>
            <a:endParaRPr lang="en-IN" dirty="0">
              <a:solidFill>
                <a:schemeClr val="tx1"/>
              </a:solidFill>
            </a:endParaRPr>
          </a:p>
        </p:txBody>
      </p:sp>
      <p:sp>
        <p:nvSpPr>
          <p:cNvPr id="27" name="Arrow: Right 26">
            <a:extLst>
              <a:ext uri="{FF2B5EF4-FFF2-40B4-BE49-F238E27FC236}">
                <a16:creationId xmlns:a16="http://schemas.microsoft.com/office/drawing/2014/main" id="{D6045D21-96F7-F0BB-7362-579A53441BC7}"/>
              </a:ext>
            </a:extLst>
          </p:cNvPr>
          <p:cNvSpPr/>
          <p:nvPr/>
        </p:nvSpPr>
        <p:spPr>
          <a:xfrm rot="19649281">
            <a:off x="2031925" y="3141674"/>
            <a:ext cx="360693" cy="308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DE0B0FCF-5724-9DA5-63F9-773A7963341C}"/>
              </a:ext>
            </a:extLst>
          </p:cNvPr>
          <p:cNvSpPr/>
          <p:nvPr/>
        </p:nvSpPr>
        <p:spPr>
          <a:xfrm>
            <a:off x="4634144" y="2494625"/>
            <a:ext cx="372862" cy="301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C82A0F04-2E42-0DC1-DB14-946A7292C509}"/>
              </a:ext>
            </a:extLst>
          </p:cNvPr>
          <p:cNvSpPr/>
          <p:nvPr/>
        </p:nvSpPr>
        <p:spPr>
          <a:xfrm>
            <a:off x="7794594" y="2405849"/>
            <a:ext cx="355107" cy="301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Down 30">
            <a:extLst>
              <a:ext uri="{FF2B5EF4-FFF2-40B4-BE49-F238E27FC236}">
                <a16:creationId xmlns:a16="http://schemas.microsoft.com/office/drawing/2014/main" id="{5429C898-2BD6-F8B7-67E6-1AE0A6C9FC4C}"/>
              </a:ext>
            </a:extLst>
          </p:cNvPr>
          <p:cNvSpPr/>
          <p:nvPr/>
        </p:nvSpPr>
        <p:spPr>
          <a:xfrm>
            <a:off x="10603542" y="3175087"/>
            <a:ext cx="337351" cy="360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Left 32">
            <a:extLst>
              <a:ext uri="{FF2B5EF4-FFF2-40B4-BE49-F238E27FC236}">
                <a16:creationId xmlns:a16="http://schemas.microsoft.com/office/drawing/2014/main" id="{1B6DB368-A036-97F2-88D6-BF69338FFAEE}"/>
              </a:ext>
            </a:extLst>
          </p:cNvPr>
          <p:cNvSpPr/>
          <p:nvPr/>
        </p:nvSpPr>
        <p:spPr>
          <a:xfrm>
            <a:off x="10670959" y="5366390"/>
            <a:ext cx="380069" cy="3906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Left 33">
            <a:extLst>
              <a:ext uri="{FF2B5EF4-FFF2-40B4-BE49-F238E27FC236}">
                <a16:creationId xmlns:a16="http://schemas.microsoft.com/office/drawing/2014/main" id="{ACEB7B11-55FB-9A72-4006-F9F1EA16AD52}"/>
              </a:ext>
            </a:extLst>
          </p:cNvPr>
          <p:cNvSpPr/>
          <p:nvPr/>
        </p:nvSpPr>
        <p:spPr>
          <a:xfrm>
            <a:off x="7794594" y="5859262"/>
            <a:ext cx="355107" cy="2690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Left 34">
            <a:extLst>
              <a:ext uri="{FF2B5EF4-FFF2-40B4-BE49-F238E27FC236}">
                <a16:creationId xmlns:a16="http://schemas.microsoft.com/office/drawing/2014/main" id="{26D954CC-5527-9ED5-D171-C59FF3FD050F}"/>
              </a:ext>
            </a:extLst>
          </p:cNvPr>
          <p:cNvSpPr/>
          <p:nvPr/>
        </p:nvSpPr>
        <p:spPr>
          <a:xfrm>
            <a:off x="4634144" y="5859262"/>
            <a:ext cx="390617" cy="3551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Content Placeholder 38" descr="Programmer">
            <a:extLst>
              <a:ext uri="{FF2B5EF4-FFF2-40B4-BE49-F238E27FC236}">
                <a16:creationId xmlns:a16="http://schemas.microsoft.com/office/drawing/2014/main" id="{45CFAF9E-C475-7441-02F4-9744948DDB04}"/>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5774923" y="3808440"/>
            <a:ext cx="1211803" cy="967746"/>
          </a:xfrm>
        </p:spPr>
      </p:pic>
    </p:spTree>
    <p:extLst>
      <p:ext uri="{BB962C8B-B14F-4D97-AF65-F5344CB8AC3E}">
        <p14:creationId xmlns:p14="http://schemas.microsoft.com/office/powerpoint/2010/main" val="139295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DB0127-BD37-80D3-8047-D2643392AAB2}"/>
              </a:ext>
            </a:extLst>
          </p:cNvPr>
          <p:cNvSpPr>
            <a:spLocks noGrp="1"/>
          </p:cNvSpPr>
          <p:nvPr>
            <p:ph type="title"/>
          </p:nvPr>
        </p:nvSpPr>
        <p:spPr>
          <a:xfrm>
            <a:off x="581192" y="702156"/>
            <a:ext cx="11029616" cy="691638"/>
          </a:xfrm>
        </p:spPr>
        <p:txBody>
          <a:bodyPr/>
          <a:lstStyle/>
          <a:p>
            <a:r>
              <a:rPr lang="en-US" dirty="0"/>
              <a:t>             Flow of process and characteristics of vendor</a:t>
            </a:r>
            <a:endParaRPr lang="en-IN" dirty="0"/>
          </a:p>
        </p:txBody>
      </p:sp>
      <p:pic>
        <p:nvPicPr>
          <p:cNvPr id="20" name="Content Placeholder 19" descr="Farmer">
            <a:extLst>
              <a:ext uri="{FF2B5EF4-FFF2-40B4-BE49-F238E27FC236}">
                <a16:creationId xmlns:a16="http://schemas.microsoft.com/office/drawing/2014/main" id="{7DE51EA2-E9B3-1AD9-DF35-36771BEB572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581650" y="3690970"/>
            <a:ext cx="1028700" cy="914400"/>
          </a:xfrm>
        </p:spPr>
      </p:pic>
      <p:sp>
        <p:nvSpPr>
          <p:cNvPr id="9" name="Oval 8">
            <a:extLst>
              <a:ext uri="{FF2B5EF4-FFF2-40B4-BE49-F238E27FC236}">
                <a16:creationId xmlns:a16="http://schemas.microsoft.com/office/drawing/2014/main" id="{80D3CAD2-612F-BF4A-77D3-572B9F03B76D}"/>
              </a:ext>
            </a:extLst>
          </p:cNvPr>
          <p:cNvSpPr/>
          <p:nvPr/>
        </p:nvSpPr>
        <p:spPr>
          <a:xfrm>
            <a:off x="763478" y="3751833"/>
            <a:ext cx="2228296" cy="1353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a:t>
            </a:r>
            <a:endParaRPr lang="en-IN" dirty="0">
              <a:solidFill>
                <a:schemeClr val="tx1"/>
              </a:solidFill>
            </a:endParaRPr>
          </a:p>
        </p:txBody>
      </p:sp>
      <p:sp>
        <p:nvSpPr>
          <p:cNvPr id="10" name="Oval 9">
            <a:extLst>
              <a:ext uri="{FF2B5EF4-FFF2-40B4-BE49-F238E27FC236}">
                <a16:creationId xmlns:a16="http://schemas.microsoft.com/office/drawing/2014/main" id="{1A74A193-E1D1-CE09-2DEB-AEDD7FDFE6E1}"/>
              </a:ext>
            </a:extLst>
          </p:cNvPr>
          <p:cNvSpPr/>
          <p:nvPr/>
        </p:nvSpPr>
        <p:spPr>
          <a:xfrm>
            <a:off x="2658468" y="1873186"/>
            <a:ext cx="2130641" cy="13535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endParaRPr lang="en-IN" dirty="0">
              <a:solidFill>
                <a:schemeClr val="tx1"/>
              </a:solidFill>
            </a:endParaRPr>
          </a:p>
        </p:txBody>
      </p:sp>
      <p:sp>
        <p:nvSpPr>
          <p:cNvPr id="11" name="Oval 10">
            <a:extLst>
              <a:ext uri="{FF2B5EF4-FFF2-40B4-BE49-F238E27FC236}">
                <a16:creationId xmlns:a16="http://schemas.microsoft.com/office/drawing/2014/main" id="{D0403F0A-C773-B30F-043B-14D4B476767A}"/>
              </a:ext>
            </a:extLst>
          </p:cNvPr>
          <p:cNvSpPr/>
          <p:nvPr/>
        </p:nvSpPr>
        <p:spPr>
          <a:xfrm>
            <a:off x="7119891" y="1833746"/>
            <a:ext cx="2130641" cy="1251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Review</a:t>
            </a:r>
            <a:endParaRPr lang="en-IN" dirty="0">
              <a:solidFill>
                <a:schemeClr val="tx1"/>
              </a:solidFill>
            </a:endParaRPr>
          </a:p>
        </p:txBody>
      </p:sp>
      <p:sp>
        <p:nvSpPr>
          <p:cNvPr id="12" name="Oval 11">
            <a:extLst>
              <a:ext uri="{FF2B5EF4-FFF2-40B4-BE49-F238E27FC236}">
                <a16:creationId xmlns:a16="http://schemas.microsoft.com/office/drawing/2014/main" id="{D9B14C98-6501-3764-B278-08E2E418D42A}"/>
              </a:ext>
            </a:extLst>
          </p:cNvPr>
          <p:cNvSpPr/>
          <p:nvPr/>
        </p:nvSpPr>
        <p:spPr>
          <a:xfrm>
            <a:off x="8815527" y="3586579"/>
            <a:ext cx="2095130" cy="125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Raise Complaint</a:t>
            </a:r>
            <a:endParaRPr lang="en-IN" dirty="0">
              <a:solidFill>
                <a:schemeClr val="tx1"/>
              </a:solidFill>
            </a:endParaRPr>
          </a:p>
        </p:txBody>
      </p:sp>
      <p:sp>
        <p:nvSpPr>
          <p:cNvPr id="13" name="Oval 12">
            <a:extLst>
              <a:ext uri="{FF2B5EF4-FFF2-40B4-BE49-F238E27FC236}">
                <a16:creationId xmlns:a16="http://schemas.microsoft.com/office/drawing/2014/main" id="{8F4EC2EC-CB90-9DC2-F6E8-F11F577A87D1}"/>
              </a:ext>
            </a:extLst>
          </p:cNvPr>
          <p:cNvSpPr/>
          <p:nvPr/>
        </p:nvSpPr>
        <p:spPr>
          <a:xfrm>
            <a:off x="4829452" y="5003585"/>
            <a:ext cx="2290439" cy="1353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Logout</a:t>
            </a:r>
            <a:endParaRPr lang="en-IN" dirty="0">
              <a:solidFill>
                <a:schemeClr val="tx1"/>
              </a:solidFill>
            </a:endParaRPr>
          </a:p>
        </p:txBody>
      </p:sp>
      <p:sp>
        <p:nvSpPr>
          <p:cNvPr id="15" name="Arrow: Right 14">
            <a:extLst>
              <a:ext uri="{FF2B5EF4-FFF2-40B4-BE49-F238E27FC236}">
                <a16:creationId xmlns:a16="http://schemas.microsoft.com/office/drawing/2014/main" id="{BD0F0B4E-83F8-10E2-60A6-802CBD90FD83}"/>
              </a:ext>
            </a:extLst>
          </p:cNvPr>
          <p:cNvSpPr/>
          <p:nvPr/>
        </p:nvSpPr>
        <p:spPr>
          <a:xfrm rot="19499360">
            <a:off x="2399714" y="3276503"/>
            <a:ext cx="434953" cy="378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8A42C85A-F5E7-784C-79E3-3517F01E1C25}"/>
              </a:ext>
            </a:extLst>
          </p:cNvPr>
          <p:cNvSpPr/>
          <p:nvPr/>
        </p:nvSpPr>
        <p:spPr>
          <a:xfrm>
            <a:off x="5739413" y="2314589"/>
            <a:ext cx="470516" cy="391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FEB0346D-4557-589E-9DE7-B27D14D2F2BC}"/>
              </a:ext>
            </a:extLst>
          </p:cNvPr>
          <p:cNvSpPr/>
          <p:nvPr/>
        </p:nvSpPr>
        <p:spPr>
          <a:xfrm rot="20341354">
            <a:off x="9003316" y="3097769"/>
            <a:ext cx="345136" cy="449241"/>
          </a:xfrm>
          <a:prstGeom prst="downArrow">
            <a:avLst>
              <a:gd name="adj1" fmla="val 50000"/>
              <a:gd name="adj2" fmla="val 57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982FCEB4-DC06-7E4E-7EC9-7C5446AEF597}"/>
              </a:ext>
            </a:extLst>
          </p:cNvPr>
          <p:cNvSpPr/>
          <p:nvPr/>
        </p:nvSpPr>
        <p:spPr>
          <a:xfrm rot="4082070">
            <a:off x="7939323" y="5066268"/>
            <a:ext cx="356545" cy="532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475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2EB6-74E5-B7F8-D069-D27269A50143}"/>
              </a:ext>
            </a:extLst>
          </p:cNvPr>
          <p:cNvSpPr>
            <a:spLocks noGrp="1"/>
          </p:cNvSpPr>
          <p:nvPr>
            <p:ph type="title"/>
          </p:nvPr>
        </p:nvSpPr>
        <p:spPr>
          <a:xfrm>
            <a:off x="581192" y="702156"/>
            <a:ext cx="11029616" cy="707544"/>
          </a:xfrm>
        </p:spPr>
        <p:txBody>
          <a:bodyPr/>
          <a:lstStyle/>
          <a:p>
            <a:r>
              <a:rPr lang="en-US" dirty="0"/>
              <a:t>               Flow of process and characteristics of foodie</a:t>
            </a:r>
            <a:endParaRPr lang="en-IN" dirty="0"/>
          </a:p>
        </p:txBody>
      </p:sp>
      <p:pic>
        <p:nvPicPr>
          <p:cNvPr id="15" name="Content Placeholder 14" descr="Fruit bowl">
            <a:extLst>
              <a:ext uri="{FF2B5EF4-FFF2-40B4-BE49-F238E27FC236}">
                <a16:creationId xmlns:a16="http://schemas.microsoft.com/office/drawing/2014/main" id="{C7D4BCDA-AAE4-4006-4EB0-72D14B1B04D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638800" y="3543300"/>
            <a:ext cx="1085850" cy="914400"/>
          </a:xfrm>
        </p:spPr>
      </p:pic>
      <p:sp>
        <p:nvSpPr>
          <p:cNvPr id="5" name="Oval 4">
            <a:extLst>
              <a:ext uri="{FF2B5EF4-FFF2-40B4-BE49-F238E27FC236}">
                <a16:creationId xmlns:a16="http://schemas.microsoft.com/office/drawing/2014/main" id="{7E1B7450-A12B-D8EC-18B7-83B32919B92F}"/>
              </a:ext>
            </a:extLst>
          </p:cNvPr>
          <p:cNvSpPr/>
          <p:nvPr/>
        </p:nvSpPr>
        <p:spPr>
          <a:xfrm>
            <a:off x="828675" y="3552824"/>
            <a:ext cx="2152650" cy="1200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a:t>
            </a:r>
            <a:endParaRPr lang="en-IN" dirty="0">
              <a:solidFill>
                <a:schemeClr val="tx1"/>
              </a:solidFill>
            </a:endParaRPr>
          </a:p>
        </p:txBody>
      </p:sp>
      <p:sp>
        <p:nvSpPr>
          <p:cNvPr id="6" name="Oval 5">
            <a:extLst>
              <a:ext uri="{FF2B5EF4-FFF2-40B4-BE49-F238E27FC236}">
                <a16:creationId xmlns:a16="http://schemas.microsoft.com/office/drawing/2014/main" id="{2C536D4D-7838-8870-D455-9B8D727659C3}"/>
              </a:ext>
            </a:extLst>
          </p:cNvPr>
          <p:cNvSpPr/>
          <p:nvPr/>
        </p:nvSpPr>
        <p:spPr>
          <a:xfrm>
            <a:off x="3152775" y="1766887"/>
            <a:ext cx="21240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endParaRPr lang="en-IN" dirty="0">
              <a:solidFill>
                <a:schemeClr val="tx1"/>
              </a:solidFill>
            </a:endParaRPr>
          </a:p>
        </p:txBody>
      </p:sp>
      <p:sp>
        <p:nvSpPr>
          <p:cNvPr id="7" name="Oval 6">
            <a:extLst>
              <a:ext uri="{FF2B5EF4-FFF2-40B4-BE49-F238E27FC236}">
                <a16:creationId xmlns:a16="http://schemas.microsoft.com/office/drawing/2014/main" id="{49B33A5B-7A28-0715-8655-7DBB8F438A11}"/>
              </a:ext>
            </a:extLst>
          </p:cNvPr>
          <p:cNvSpPr/>
          <p:nvPr/>
        </p:nvSpPr>
        <p:spPr>
          <a:xfrm>
            <a:off x="7224545" y="1809749"/>
            <a:ext cx="2124075" cy="1200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Giving review</a:t>
            </a:r>
            <a:endParaRPr lang="en-IN" dirty="0">
              <a:solidFill>
                <a:schemeClr val="tx1"/>
              </a:solidFill>
            </a:endParaRPr>
          </a:p>
        </p:txBody>
      </p:sp>
      <p:sp>
        <p:nvSpPr>
          <p:cNvPr id="8" name="Oval 7">
            <a:extLst>
              <a:ext uri="{FF2B5EF4-FFF2-40B4-BE49-F238E27FC236}">
                <a16:creationId xmlns:a16="http://schemas.microsoft.com/office/drawing/2014/main" id="{B4FFCD31-5C62-983E-5FC0-BC0D6DEF7563}"/>
              </a:ext>
            </a:extLst>
          </p:cNvPr>
          <p:cNvSpPr/>
          <p:nvPr/>
        </p:nvSpPr>
        <p:spPr>
          <a:xfrm>
            <a:off x="9362907" y="3428999"/>
            <a:ext cx="2152650" cy="132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review and edit and delete the review</a:t>
            </a:r>
            <a:endParaRPr lang="en-IN" dirty="0">
              <a:solidFill>
                <a:schemeClr val="tx1"/>
              </a:solidFill>
            </a:endParaRPr>
          </a:p>
        </p:txBody>
      </p:sp>
      <p:sp>
        <p:nvSpPr>
          <p:cNvPr id="9" name="Oval 8">
            <a:extLst>
              <a:ext uri="{FF2B5EF4-FFF2-40B4-BE49-F238E27FC236}">
                <a16:creationId xmlns:a16="http://schemas.microsoft.com/office/drawing/2014/main" id="{F5282103-44F3-BE7C-775C-D9A7286EFDED}"/>
              </a:ext>
            </a:extLst>
          </p:cNvPr>
          <p:cNvSpPr/>
          <p:nvPr/>
        </p:nvSpPr>
        <p:spPr>
          <a:xfrm>
            <a:off x="5153026" y="4869969"/>
            <a:ext cx="2447924"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Logout</a:t>
            </a:r>
            <a:endParaRPr lang="en-IN" dirty="0">
              <a:solidFill>
                <a:schemeClr val="tx1"/>
              </a:solidFill>
            </a:endParaRPr>
          </a:p>
        </p:txBody>
      </p:sp>
      <p:sp>
        <p:nvSpPr>
          <p:cNvPr id="10" name="Arrow: Right 9">
            <a:extLst>
              <a:ext uri="{FF2B5EF4-FFF2-40B4-BE49-F238E27FC236}">
                <a16:creationId xmlns:a16="http://schemas.microsoft.com/office/drawing/2014/main" id="{E57B96DD-8A2F-9E39-EC81-9CB4F47FD72E}"/>
              </a:ext>
            </a:extLst>
          </p:cNvPr>
          <p:cNvSpPr/>
          <p:nvPr/>
        </p:nvSpPr>
        <p:spPr>
          <a:xfrm rot="19637137">
            <a:off x="2861687" y="3223601"/>
            <a:ext cx="309395" cy="267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803413F-FC48-51B8-0B05-05CA82EF3EC1}"/>
              </a:ext>
            </a:extLst>
          </p:cNvPr>
          <p:cNvSpPr/>
          <p:nvPr/>
        </p:nvSpPr>
        <p:spPr>
          <a:xfrm>
            <a:off x="6000750" y="2200275"/>
            <a:ext cx="295275"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3540C426-2627-0976-0AB2-AA3AB35F5146}"/>
              </a:ext>
            </a:extLst>
          </p:cNvPr>
          <p:cNvSpPr/>
          <p:nvPr/>
        </p:nvSpPr>
        <p:spPr>
          <a:xfrm rot="19283423">
            <a:off x="9362907" y="3052762"/>
            <a:ext cx="285918" cy="2809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198E60E5-5828-D4F2-2B0E-AA23D71C2714}"/>
              </a:ext>
            </a:extLst>
          </p:cNvPr>
          <p:cNvSpPr/>
          <p:nvPr/>
        </p:nvSpPr>
        <p:spPr>
          <a:xfrm rot="4430198">
            <a:off x="8458774" y="4958742"/>
            <a:ext cx="300304" cy="365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79167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1F95-1C00-023D-1B7A-DB6FF78CEECC}"/>
              </a:ext>
            </a:extLst>
          </p:cNvPr>
          <p:cNvSpPr>
            <a:spLocks noGrp="1"/>
          </p:cNvSpPr>
          <p:nvPr>
            <p:ph type="title"/>
          </p:nvPr>
        </p:nvSpPr>
        <p:spPr>
          <a:xfrm>
            <a:off x="581192" y="702156"/>
            <a:ext cx="11029616" cy="1011234"/>
          </a:xfrm>
        </p:spPr>
        <p:txBody>
          <a:bodyPr>
            <a:normAutofit fontScale="90000"/>
          </a:bodyPr>
          <a:lstStyle/>
          <a:p>
            <a:r>
              <a:rPr lang="en-US" dirty="0"/>
              <a:t>                                                        Screenshots</a:t>
            </a:r>
            <a:br>
              <a:rPr lang="en-US" dirty="0"/>
            </a:br>
            <a:br>
              <a:rPr lang="en-US" dirty="0"/>
            </a:br>
            <a:r>
              <a:rPr lang="en-US" dirty="0"/>
              <a:t>                                                          Login page</a:t>
            </a:r>
            <a:endParaRPr lang="en-IN" dirty="0"/>
          </a:p>
        </p:txBody>
      </p:sp>
      <p:pic>
        <p:nvPicPr>
          <p:cNvPr id="5" name="Content Placeholder 4">
            <a:extLst>
              <a:ext uri="{FF2B5EF4-FFF2-40B4-BE49-F238E27FC236}">
                <a16:creationId xmlns:a16="http://schemas.microsoft.com/office/drawing/2014/main" id="{AF418E8A-A33D-583E-7211-BB006CC61BCF}"/>
              </a:ext>
            </a:extLst>
          </p:cNvPr>
          <p:cNvPicPr>
            <a:picLocks noGrp="1" noChangeAspect="1"/>
          </p:cNvPicPr>
          <p:nvPr>
            <p:ph idx="1"/>
          </p:nvPr>
        </p:nvPicPr>
        <p:blipFill>
          <a:blip r:embed="rId2"/>
          <a:stretch>
            <a:fillRect/>
          </a:stretch>
        </p:blipFill>
        <p:spPr>
          <a:xfrm>
            <a:off x="1420427" y="1819923"/>
            <a:ext cx="9365941" cy="4483224"/>
          </a:xfrm>
        </p:spPr>
      </p:pic>
    </p:spTree>
    <p:extLst>
      <p:ext uri="{BB962C8B-B14F-4D97-AF65-F5344CB8AC3E}">
        <p14:creationId xmlns:p14="http://schemas.microsoft.com/office/powerpoint/2010/main" val="2813528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761D-273F-ACFE-F433-8E8FA562A1EE}"/>
              </a:ext>
            </a:extLst>
          </p:cNvPr>
          <p:cNvSpPr>
            <a:spLocks noGrp="1"/>
          </p:cNvSpPr>
          <p:nvPr>
            <p:ph type="title"/>
          </p:nvPr>
        </p:nvSpPr>
        <p:spPr>
          <a:xfrm>
            <a:off x="581192" y="702156"/>
            <a:ext cx="11029616" cy="691638"/>
          </a:xfrm>
        </p:spPr>
        <p:txBody>
          <a:bodyPr/>
          <a:lstStyle/>
          <a:p>
            <a:r>
              <a:rPr lang="en-US" dirty="0"/>
              <a:t>                                   Vendors Registration page</a:t>
            </a:r>
            <a:endParaRPr lang="en-IN" dirty="0"/>
          </a:p>
        </p:txBody>
      </p:sp>
      <p:pic>
        <p:nvPicPr>
          <p:cNvPr id="5" name="Content Placeholder 4">
            <a:extLst>
              <a:ext uri="{FF2B5EF4-FFF2-40B4-BE49-F238E27FC236}">
                <a16:creationId xmlns:a16="http://schemas.microsoft.com/office/drawing/2014/main" id="{87F280C6-A0DD-4F13-2F35-9226B1AC06A5}"/>
              </a:ext>
            </a:extLst>
          </p:cNvPr>
          <p:cNvPicPr>
            <a:picLocks noGrp="1" noChangeAspect="1"/>
          </p:cNvPicPr>
          <p:nvPr>
            <p:ph idx="1"/>
          </p:nvPr>
        </p:nvPicPr>
        <p:blipFill>
          <a:blip r:embed="rId2"/>
          <a:stretch>
            <a:fillRect/>
          </a:stretch>
        </p:blipFill>
        <p:spPr>
          <a:xfrm>
            <a:off x="1322773" y="1606858"/>
            <a:ext cx="9667782" cy="4722921"/>
          </a:xfrm>
        </p:spPr>
      </p:pic>
    </p:spTree>
    <p:extLst>
      <p:ext uri="{BB962C8B-B14F-4D97-AF65-F5344CB8AC3E}">
        <p14:creationId xmlns:p14="http://schemas.microsoft.com/office/powerpoint/2010/main" val="1010482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0708-A343-2FE7-6DD9-DD941ACBAD3F}"/>
              </a:ext>
            </a:extLst>
          </p:cNvPr>
          <p:cNvSpPr>
            <a:spLocks noGrp="1"/>
          </p:cNvSpPr>
          <p:nvPr>
            <p:ph type="title"/>
          </p:nvPr>
        </p:nvSpPr>
        <p:spPr>
          <a:xfrm>
            <a:off x="581192" y="702156"/>
            <a:ext cx="11029616" cy="895825"/>
          </a:xfrm>
        </p:spPr>
        <p:txBody>
          <a:bodyPr/>
          <a:lstStyle/>
          <a:p>
            <a:r>
              <a:rPr lang="en-US" dirty="0"/>
              <a:t>                                    Foodies registration Page</a:t>
            </a:r>
            <a:endParaRPr lang="en-IN" dirty="0"/>
          </a:p>
        </p:txBody>
      </p:sp>
      <p:pic>
        <p:nvPicPr>
          <p:cNvPr id="5" name="Content Placeholder 4">
            <a:extLst>
              <a:ext uri="{FF2B5EF4-FFF2-40B4-BE49-F238E27FC236}">
                <a16:creationId xmlns:a16="http://schemas.microsoft.com/office/drawing/2014/main" id="{8B3CDA77-FC3E-9737-F4F6-9F27B9C44882}"/>
              </a:ext>
            </a:extLst>
          </p:cNvPr>
          <p:cNvPicPr>
            <a:picLocks noGrp="1" noChangeAspect="1"/>
          </p:cNvPicPr>
          <p:nvPr>
            <p:ph idx="1"/>
          </p:nvPr>
        </p:nvPicPr>
        <p:blipFill>
          <a:blip r:embed="rId2"/>
          <a:stretch>
            <a:fillRect/>
          </a:stretch>
        </p:blipFill>
        <p:spPr>
          <a:xfrm>
            <a:off x="1331650" y="1766657"/>
            <a:ext cx="9561251" cy="4625266"/>
          </a:xfrm>
        </p:spPr>
      </p:pic>
    </p:spTree>
    <p:extLst>
      <p:ext uri="{BB962C8B-B14F-4D97-AF65-F5344CB8AC3E}">
        <p14:creationId xmlns:p14="http://schemas.microsoft.com/office/powerpoint/2010/main" val="2738620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69E6-F5E5-10F3-F24F-40E44DAC1022}"/>
              </a:ext>
            </a:extLst>
          </p:cNvPr>
          <p:cNvSpPr>
            <a:spLocks noGrp="1"/>
          </p:cNvSpPr>
          <p:nvPr>
            <p:ph type="title"/>
          </p:nvPr>
        </p:nvSpPr>
        <p:spPr>
          <a:xfrm>
            <a:off x="581192" y="702156"/>
            <a:ext cx="11029616" cy="691638"/>
          </a:xfrm>
        </p:spPr>
        <p:txBody>
          <a:bodyPr/>
          <a:lstStyle/>
          <a:p>
            <a:r>
              <a:rPr lang="en-US" dirty="0"/>
              <a:t>                Vendors getting Autogenerated User ID for </a:t>
            </a:r>
            <a:r>
              <a:rPr lang="en-US" dirty="0" err="1"/>
              <a:t>LOgin</a:t>
            </a:r>
            <a:endParaRPr lang="en-IN" dirty="0"/>
          </a:p>
        </p:txBody>
      </p:sp>
      <p:pic>
        <p:nvPicPr>
          <p:cNvPr id="5" name="Content Placeholder 4">
            <a:extLst>
              <a:ext uri="{FF2B5EF4-FFF2-40B4-BE49-F238E27FC236}">
                <a16:creationId xmlns:a16="http://schemas.microsoft.com/office/drawing/2014/main" id="{EC096264-4EDB-9388-8CA4-6AA0B12E500B}"/>
              </a:ext>
            </a:extLst>
          </p:cNvPr>
          <p:cNvPicPr>
            <a:picLocks noGrp="1" noChangeAspect="1"/>
          </p:cNvPicPr>
          <p:nvPr>
            <p:ph idx="1"/>
          </p:nvPr>
        </p:nvPicPr>
        <p:blipFill>
          <a:blip r:embed="rId2"/>
          <a:stretch>
            <a:fillRect/>
          </a:stretch>
        </p:blipFill>
        <p:spPr>
          <a:xfrm>
            <a:off x="1216241" y="1695635"/>
            <a:ext cx="10076155" cy="4696287"/>
          </a:xfrm>
        </p:spPr>
      </p:pic>
    </p:spTree>
    <p:extLst>
      <p:ext uri="{BB962C8B-B14F-4D97-AF65-F5344CB8AC3E}">
        <p14:creationId xmlns:p14="http://schemas.microsoft.com/office/powerpoint/2010/main" val="742943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7B34-7C9B-D46A-4CBC-237080995210}"/>
              </a:ext>
            </a:extLst>
          </p:cNvPr>
          <p:cNvSpPr>
            <a:spLocks noGrp="1"/>
          </p:cNvSpPr>
          <p:nvPr>
            <p:ph type="title"/>
          </p:nvPr>
        </p:nvSpPr>
        <p:spPr>
          <a:xfrm>
            <a:off x="581192" y="702156"/>
            <a:ext cx="11029616" cy="727149"/>
          </a:xfrm>
        </p:spPr>
        <p:txBody>
          <a:bodyPr/>
          <a:lstStyle/>
          <a:p>
            <a:r>
              <a:rPr lang="en-US" dirty="0"/>
              <a:t>            Foodies Getting Autogenerated User ID for Login</a:t>
            </a:r>
            <a:endParaRPr lang="en-IN" dirty="0"/>
          </a:p>
        </p:txBody>
      </p:sp>
      <p:pic>
        <p:nvPicPr>
          <p:cNvPr id="5" name="Content Placeholder 4">
            <a:extLst>
              <a:ext uri="{FF2B5EF4-FFF2-40B4-BE49-F238E27FC236}">
                <a16:creationId xmlns:a16="http://schemas.microsoft.com/office/drawing/2014/main" id="{260C88C9-C5DA-8665-3365-03C6E3AE426F}"/>
              </a:ext>
            </a:extLst>
          </p:cNvPr>
          <p:cNvPicPr>
            <a:picLocks noGrp="1" noChangeAspect="1"/>
          </p:cNvPicPr>
          <p:nvPr>
            <p:ph idx="1"/>
          </p:nvPr>
        </p:nvPicPr>
        <p:blipFill>
          <a:blip r:embed="rId2"/>
          <a:stretch>
            <a:fillRect/>
          </a:stretch>
        </p:blipFill>
        <p:spPr>
          <a:xfrm>
            <a:off x="1198485" y="1713390"/>
            <a:ext cx="9951868" cy="4687410"/>
          </a:xfrm>
        </p:spPr>
      </p:pic>
    </p:spTree>
    <p:extLst>
      <p:ext uri="{BB962C8B-B14F-4D97-AF65-F5344CB8AC3E}">
        <p14:creationId xmlns:p14="http://schemas.microsoft.com/office/powerpoint/2010/main" val="187116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FA9D-6ABF-47A3-4BF7-555934BFD26D}"/>
              </a:ext>
            </a:extLst>
          </p:cNvPr>
          <p:cNvSpPr>
            <a:spLocks noGrp="1"/>
          </p:cNvSpPr>
          <p:nvPr>
            <p:ph type="title"/>
          </p:nvPr>
        </p:nvSpPr>
        <p:spPr>
          <a:xfrm>
            <a:off x="581192" y="702156"/>
            <a:ext cx="11029616" cy="789293"/>
          </a:xfrm>
        </p:spPr>
        <p:txBody>
          <a:bodyPr/>
          <a:lstStyle/>
          <a:p>
            <a:r>
              <a:rPr lang="en-US" dirty="0"/>
              <a:t>                                            Admin Dashboard </a:t>
            </a:r>
            <a:endParaRPr lang="en-IN" dirty="0"/>
          </a:p>
        </p:txBody>
      </p:sp>
      <p:pic>
        <p:nvPicPr>
          <p:cNvPr id="5" name="Content Placeholder 4">
            <a:extLst>
              <a:ext uri="{FF2B5EF4-FFF2-40B4-BE49-F238E27FC236}">
                <a16:creationId xmlns:a16="http://schemas.microsoft.com/office/drawing/2014/main" id="{1A6EE749-CF3A-9AB9-2E0E-6952ABF9FB27}"/>
              </a:ext>
            </a:extLst>
          </p:cNvPr>
          <p:cNvPicPr>
            <a:picLocks noGrp="1" noChangeAspect="1"/>
          </p:cNvPicPr>
          <p:nvPr>
            <p:ph idx="1"/>
          </p:nvPr>
        </p:nvPicPr>
        <p:blipFill>
          <a:blip r:embed="rId2"/>
          <a:stretch>
            <a:fillRect/>
          </a:stretch>
        </p:blipFill>
        <p:spPr>
          <a:xfrm>
            <a:off x="1038687" y="1793289"/>
            <a:ext cx="10138299" cy="4580878"/>
          </a:xfrm>
        </p:spPr>
      </p:pic>
    </p:spTree>
    <p:extLst>
      <p:ext uri="{BB962C8B-B14F-4D97-AF65-F5344CB8AC3E}">
        <p14:creationId xmlns:p14="http://schemas.microsoft.com/office/powerpoint/2010/main" val="3242870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6C55-4E9F-F6C7-B90C-B60EBF14E8B0}"/>
              </a:ext>
            </a:extLst>
          </p:cNvPr>
          <p:cNvSpPr>
            <a:spLocks noGrp="1"/>
          </p:cNvSpPr>
          <p:nvPr>
            <p:ph type="title"/>
          </p:nvPr>
        </p:nvSpPr>
        <p:spPr>
          <a:xfrm>
            <a:off x="581192" y="702156"/>
            <a:ext cx="11029616" cy="673883"/>
          </a:xfrm>
        </p:spPr>
        <p:txBody>
          <a:bodyPr/>
          <a:lstStyle/>
          <a:p>
            <a:r>
              <a:rPr lang="en-US" dirty="0"/>
              <a:t>                   Admin Viewing the Vendor Request Page</a:t>
            </a:r>
            <a:endParaRPr lang="en-IN" dirty="0"/>
          </a:p>
        </p:txBody>
      </p:sp>
      <p:pic>
        <p:nvPicPr>
          <p:cNvPr id="5" name="Content Placeholder 4">
            <a:extLst>
              <a:ext uri="{FF2B5EF4-FFF2-40B4-BE49-F238E27FC236}">
                <a16:creationId xmlns:a16="http://schemas.microsoft.com/office/drawing/2014/main" id="{94B4FE8B-8F0D-54CB-3324-5B76BCAD1FD9}"/>
              </a:ext>
            </a:extLst>
          </p:cNvPr>
          <p:cNvPicPr>
            <a:picLocks noGrp="1" noChangeAspect="1"/>
          </p:cNvPicPr>
          <p:nvPr>
            <p:ph idx="1"/>
          </p:nvPr>
        </p:nvPicPr>
        <p:blipFill>
          <a:blip r:embed="rId2"/>
          <a:stretch>
            <a:fillRect/>
          </a:stretch>
        </p:blipFill>
        <p:spPr>
          <a:xfrm>
            <a:off x="1091952" y="1802167"/>
            <a:ext cx="9783193" cy="4474346"/>
          </a:xfrm>
        </p:spPr>
      </p:pic>
    </p:spTree>
    <p:extLst>
      <p:ext uri="{BB962C8B-B14F-4D97-AF65-F5344CB8AC3E}">
        <p14:creationId xmlns:p14="http://schemas.microsoft.com/office/powerpoint/2010/main" val="331794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567351"/>
          </a:xfrm>
        </p:spPr>
        <p:txBody>
          <a:bodyPr>
            <a:normAutofit/>
          </a:bodyPr>
          <a:lstStyle/>
          <a:p>
            <a:r>
              <a:rPr lang="en-US" dirty="0">
                <a:solidFill>
                  <a:schemeClr val="tx1">
                    <a:lumMod val="85000"/>
                    <a:lumOff val="15000"/>
                  </a:schemeClr>
                </a:solidFill>
              </a:rPr>
              <a:t>                                           TABLE OF CONTENTS</a:t>
            </a:r>
          </a:p>
        </p:txBody>
      </p:sp>
      <p:sp>
        <p:nvSpPr>
          <p:cNvPr id="3" name="Content Placeholder 2">
            <a:extLst>
              <a:ext uri="{FF2B5EF4-FFF2-40B4-BE49-F238E27FC236}">
                <a16:creationId xmlns:a16="http://schemas.microsoft.com/office/drawing/2014/main" id="{3722AAA0-037F-5908-753E-6BC4061BFA2A}"/>
              </a:ext>
            </a:extLst>
          </p:cNvPr>
          <p:cNvSpPr>
            <a:spLocks noGrp="1"/>
          </p:cNvSpPr>
          <p:nvPr>
            <p:ph idx="1"/>
          </p:nvPr>
        </p:nvSpPr>
        <p:spPr>
          <a:xfrm>
            <a:off x="581192" y="1269507"/>
            <a:ext cx="11029615" cy="5291091"/>
          </a:xfrm>
        </p:spPr>
        <p:txBody>
          <a:bodyPr/>
          <a:lstStyle/>
          <a:p>
            <a:pPr>
              <a:buFont typeface="Wingdings" panose="05000000000000000000" pitchFamily="2" charset="2"/>
              <a:buChar char="Ø"/>
            </a:pPr>
            <a:r>
              <a:rPr lang="en-IN" sz="2000" dirty="0"/>
              <a:t>Introduction</a:t>
            </a:r>
          </a:p>
          <a:p>
            <a:pPr>
              <a:buFont typeface="Wingdings" panose="05000000000000000000" pitchFamily="2" charset="2"/>
              <a:buChar char="Ø"/>
            </a:pPr>
            <a:r>
              <a:rPr lang="en-IN" sz="2000" dirty="0"/>
              <a:t>Aim of the Project</a:t>
            </a:r>
          </a:p>
          <a:p>
            <a:pPr>
              <a:buFont typeface="Wingdings" panose="05000000000000000000" pitchFamily="2" charset="2"/>
              <a:buChar char="Ø"/>
            </a:pPr>
            <a:r>
              <a:rPr lang="en-IN" sz="2000" dirty="0"/>
              <a:t>Objective of the Project</a:t>
            </a:r>
          </a:p>
          <a:p>
            <a:pPr>
              <a:buFont typeface="Wingdings" panose="05000000000000000000" pitchFamily="2" charset="2"/>
              <a:buChar char="Ø"/>
            </a:pPr>
            <a:r>
              <a:rPr lang="en-IN" sz="2000" dirty="0"/>
              <a:t>Systems Requirements</a:t>
            </a:r>
          </a:p>
          <a:p>
            <a:pPr>
              <a:buFont typeface="Wingdings" panose="05000000000000000000" pitchFamily="2" charset="2"/>
              <a:buChar char="Ø"/>
            </a:pPr>
            <a:r>
              <a:rPr lang="en-IN" sz="2000" dirty="0"/>
              <a:t>Technologies Used</a:t>
            </a:r>
          </a:p>
          <a:p>
            <a:pPr>
              <a:buFont typeface="Wingdings" panose="05000000000000000000" pitchFamily="2" charset="2"/>
              <a:buChar char="Ø"/>
            </a:pPr>
            <a:r>
              <a:rPr lang="en-IN" sz="2000" dirty="0"/>
              <a:t>Project Modules </a:t>
            </a:r>
          </a:p>
          <a:p>
            <a:pPr>
              <a:buFont typeface="Wingdings" panose="05000000000000000000" pitchFamily="2" charset="2"/>
              <a:buChar char="Ø"/>
            </a:pPr>
            <a:r>
              <a:rPr lang="en-IN" sz="2000" dirty="0"/>
              <a:t>Flow of Process and characteristics of all roles</a:t>
            </a:r>
          </a:p>
          <a:p>
            <a:pPr>
              <a:buFont typeface="Wingdings" panose="05000000000000000000" pitchFamily="2" charset="2"/>
              <a:buChar char="Ø"/>
            </a:pPr>
            <a:r>
              <a:rPr lang="en-IN" sz="2000" dirty="0"/>
              <a:t>Screenshots</a:t>
            </a:r>
          </a:p>
          <a:p>
            <a:pPr>
              <a:buFont typeface="Wingdings" panose="05000000000000000000" pitchFamily="2" charset="2"/>
              <a:buChar char="Ø"/>
            </a:pPr>
            <a:r>
              <a:rPr lang="en-IN" sz="2000" dirty="0"/>
              <a:t>Conclusion</a:t>
            </a:r>
          </a:p>
          <a:p>
            <a:pPr marL="0" indent="0">
              <a:buNone/>
            </a:pPr>
            <a:endParaRPr lang="en-IN" sz="2000" dirty="0"/>
          </a:p>
        </p:txBody>
      </p:sp>
    </p:spTree>
    <p:extLst>
      <p:ext uri="{BB962C8B-B14F-4D97-AF65-F5344CB8AC3E}">
        <p14:creationId xmlns:p14="http://schemas.microsoft.com/office/powerpoint/2010/main" val="3897948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9CDB2-FD07-4125-94BD-2C78C3BE192E}"/>
              </a:ext>
            </a:extLst>
          </p:cNvPr>
          <p:cNvSpPr>
            <a:spLocks noGrp="1"/>
          </p:cNvSpPr>
          <p:nvPr>
            <p:ph type="title"/>
          </p:nvPr>
        </p:nvSpPr>
        <p:spPr>
          <a:xfrm>
            <a:off x="581192" y="702156"/>
            <a:ext cx="11029616" cy="744904"/>
          </a:xfrm>
        </p:spPr>
        <p:txBody>
          <a:bodyPr/>
          <a:lstStyle/>
          <a:p>
            <a:r>
              <a:rPr lang="en-US" dirty="0"/>
              <a:t>                      Admin viewing the vendor details Page</a:t>
            </a:r>
            <a:endParaRPr lang="en-IN" dirty="0"/>
          </a:p>
        </p:txBody>
      </p:sp>
      <p:pic>
        <p:nvPicPr>
          <p:cNvPr id="5" name="Content Placeholder 4">
            <a:extLst>
              <a:ext uri="{FF2B5EF4-FFF2-40B4-BE49-F238E27FC236}">
                <a16:creationId xmlns:a16="http://schemas.microsoft.com/office/drawing/2014/main" id="{063DCBA2-4433-47A3-4C4C-926F8A51D29B}"/>
              </a:ext>
            </a:extLst>
          </p:cNvPr>
          <p:cNvPicPr>
            <a:picLocks noGrp="1" noChangeAspect="1"/>
          </p:cNvPicPr>
          <p:nvPr>
            <p:ph idx="1"/>
          </p:nvPr>
        </p:nvPicPr>
        <p:blipFill>
          <a:blip r:embed="rId2"/>
          <a:stretch>
            <a:fillRect/>
          </a:stretch>
        </p:blipFill>
        <p:spPr>
          <a:xfrm>
            <a:off x="1145219" y="1775534"/>
            <a:ext cx="9809826" cy="4563122"/>
          </a:xfrm>
        </p:spPr>
      </p:pic>
    </p:spTree>
    <p:extLst>
      <p:ext uri="{BB962C8B-B14F-4D97-AF65-F5344CB8AC3E}">
        <p14:creationId xmlns:p14="http://schemas.microsoft.com/office/powerpoint/2010/main" val="3435866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12DC-70F1-3CF4-5F12-947B3398E11B}"/>
              </a:ext>
            </a:extLst>
          </p:cNvPr>
          <p:cNvSpPr>
            <a:spLocks noGrp="1"/>
          </p:cNvSpPr>
          <p:nvPr>
            <p:ph type="title"/>
          </p:nvPr>
        </p:nvSpPr>
        <p:spPr>
          <a:xfrm>
            <a:off x="581192" y="702156"/>
            <a:ext cx="11029616" cy="718271"/>
          </a:xfrm>
        </p:spPr>
        <p:txBody>
          <a:bodyPr/>
          <a:lstStyle/>
          <a:p>
            <a:r>
              <a:rPr lang="en-US" dirty="0"/>
              <a:t>                Admin viewing the reviews provided by foodies</a:t>
            </a:r>
            <a:endParaRPr lang="en-IN" dirty="0"/>
          </a:p>
        </p:txBody>
      </p:sp>
      <p:pic>
        <p:nvPicPr>
          <p:cNvPr id="5" name="Content Placeholder 4">
            <a:extLst>
              <a:ext uri="{FF2B5EF4-FFF2-40B4-BE49-F238E27FC236}">
                <a16:creationId xmlns:a16="http://schemas.microsoft.com/office/drawing/2014/main" id="{2E85EA98-0F79-F390-2837-E286B33323EB}"/>
              </a:ext>
            </a:extLst>
          </p:cNvPr>
          <p:cNvPicPr>
            <a:picLocks noGrp="1" noChangeAspect="1"/>
          </p:cNvPicPr>
          <p:nvPr>
            <p:ph idx="1"/>
          </p:nvPr>
        </p:nvPicPr>
        <p:blipFill>
          <a:blip r:embed="rId2"/>
          <a:stretch>
            <a:fillRect/>
          </a:stretch>
        </p:blipFill>
        <p:spPr>
          <a:xfrm>
            <a:off x="1305017" y="1819923"/>
            <a:ext cx="9712171" cy="4536490"/>
          </a:xfrm>
        </p:spPr>
      </p:pic>
    </p:spTree>
    <p:extLst>
      <p:ext uri="{BB962C8B-B14F-4D97-AF65-F5344CB8AC3E}">
        <p14:creationId xmlns:p14="http://schemas.microsoft.com/office/powerpoint/2010/main" val="153277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0179-05AF-D8D9-F0A3-F39115A67BD6}"/>
              </a:ext>
            </a:extLst>
          </p:cNvPr>
          <p:cNvSpPr>
            <a:spLocks noGrp="1"/>
          </p:cNvSpPr>
          <p:nvPr>
            <p:ph type="title"/>
          </p:nvPr>
        </p:nvSpPr>
        <p:spPr>
          <a:xfrm>
            <a:off x="581192" y="702156"/>
            <a:ext cx="11029616" cy="1091133"/>
          </a:xfrm>
        </p:spPr>
        <p:txBody>
          <a:bodyPr/>
          <a:lstStyle/>
          <a:p>
            <a:r>
              <a:rPr lang="en-US" dirty="0"/>
              <a:t>         ADMIN VIEWING THE COMPLAINTS RAISED BY VENDORS ON                   </a:t>
            </a:r>
            <a:br>
              <a:rPr lang="en-US" dirty="0"/>
            </a:br>
            <a:r>
              <a:rPr lang="en-US" dirty="0"/>
              <a:t>                                                   FOODIES</a:t>
            </a:r>
            <a:endParaRPr lang="en-IN" dirty="0"/>
          </a:p>
        </p:txBody>
      </p:sp>
      <p:pic>
        <p:nvPicPr>
          <p:cNvPr id="5" name="Content Placeholder 4">
            <a:extLst>
              <a:ext uri="{FF2B5EF4-FFF2-40B4-BE49-F238E27FC236}">
                <a16:creationId xmlns:a16="http://schemas.microsoft.com/office/drawing/2014/main" id="{31EAB945-8541-36BB-6A48-FE3B3F245FEA}"/>
              </a:ext>
            </a:extLst>
          </p:cNvPr>
          <p:cNvPicPr>
            <a:picLocks noGrp="1" noChangeAspect="1"/>
          </p:cNvPicPr>
          <p:nvPr>
            <p:ph idx="1"/>
          </p:nvPr>
        </p:nvPicPr>
        <p:blipFill>
          <a:blip r:embed="rId2"/>
          <a:stretch>
            <a:fillRect/>
          </a:stretch>
        </p:blipFill>
        <p:spPr>
          <a:xfrm>
            <a:off x="1171852" y="2041864"/>
            <a:ext cx="9836459" cy="4314547"/>
          </a:xfrm>
        </p:spPr>
      </p:pic>
    </p:spTree>
    <p:extLst>
      <p:ext uri="{BB962C8B-B14F-4D97-AF65-F5344CB8AC3E}">
        <p14:creationId xmlns:p14="http://schemas.microsoft.com/office/powerpoint/2010/main" val="2986212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6201-E3EB-9115-857D-30C6A820E415}"/>
              </a:ext>
            </a:extLst>
          </p:cNvPr>
          <p:cNvSpPr>
            <a:spLocks noGrp="1"/>
          </p:cNvSpPr>
          <p:nvPr>
            <p:ph type="title"/>
          </p:nvPr>
        </p:nvSpPr>
        <p:spPr>
          <a:xfrm>
            <a:off x="581192" y="702156"/>
            <a:ext cx="11029616" cy="727149"/>
          </a:xfrm>
        </p:spPr>
        <p:txBody>
          <a:bodyPr/>
          <a:lstStyle/>
          <a:p>
            <a:r>
              <a:rPr lang="en-US" dirty="0"/>
              <a:t>                       ADMIN GENERATED REPORT FOR VENDORS</a:t>
            </a:r>
            <a:endParaRPr lang="en-IN" dirty="0"/>
          </a:p>
        </p:txBody>
      </p:sp>
      <p:pic>
        <p:nvPicPr>
          <p:cNvPr id="5" name="Content Placeholder 4">
            <a:extLst>
              <a:ext uri="{FF2B5EF4-FFF2-40B4-BE49-F238E27FC236}">
                <a16:creationId xmlns:a16="http://schemas.microsoft.com/office/drawing/2014/main" id="{6835C7F0-601C-E052-9835-20CB115A131C}"/>
              </a:ext>
            </a:extLst>
          </p:cNvPr>
          <p:cNvPicPr>
            <a:picLocks noGrp="1" noChangeAspect="1"/>
          </p:cNvPicPr>
          <p:nvPr>
            <p:ph idx="1"/>
          </p:nvPr>
        </p:nvPicPr>
        <p:blipFill>
          <a:blip r:embed="rId2"/>
          <a:stretch>
            <a:fillRect/>
          </a:stretch>
        </p:blipFill>
        <p:spPr>
          <a:xfrm>
            <a:off x="1216241" y="1846263"/>
            <a:ext cx="9747681" cy="4403617"/>
          </a:xfrm>
        </p:spPr>
      </p:pic>
    </p:spTree>
    <p:extLst>
      <p:ext uri="{BB962C8B-B14F-4D97-AF65-F5344CB8AC3E}">
        <p14:creationId xmlns:p14="http://schemas.microsoft.com/office/powerpoint/2010/main" val="417573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9C7FA-7A50-357C-AE8B-52A4B0BF63F4}"/>
              </a:ext>
            </a:extLst>
          </p:cNvPr>
          <p:cNvSpPr>
            <a:spLocks noGrp="1"/>
          </p:cNvSpPr>
          <p:nvPr>
            <p:ph type="title"/>
          </p:nvPr>
        </p:nvSpPr>
        <p:spPr>
          <a:xfrm>
            <a:off x="581192" y="702156"/>
            <a:ext cx="11029616" cy="815926"/>
          </a:xfrm>
        </p:spPr>
        <p:txBody>
          <a:bodyPr/>
          <a:lstStyle/>
          <a:p>
            <a:r>
              <a:rPr lang="en-US" dirty="0"/>
              <a:t>                         ADMIN GENERATED REPORT FOR FOODIES</a:t>
            </a:r>
            <a:endParaRPr lang="en-IN" dirty="0"/>
          </a:p>
        </p:txBody>
      </p:sp>
      <p:pic>
        <p:nvPicPr>
          <p:cNvPr id="5" name="Content Placeholder 4">
            <a:extLst>
              <a:ext uri="{FF2B5EF4-FFF2-40B4-BE49-F238E27FC236}">
                <a16:creationId xmlns:a16="http://schemas.microsoft.com/office/drawing/2014/main" id="{AC0DC5F4-DF17-CCF2-D9CC-3586E542C42E}"/>
              </a:ext>
            </a:extLst>
          </p:cNvPr>
          <p:cNvPicPr>
            <a:picLocks noGrp="1" noChangeAspect="1"/>
          </p:cNvPicPr>
          <p:nvPr>
            <p:ph idx="1"/>
          </p:nvPr>
        </p:nvPicPr>
        <p:blipFill>
          <a:blip r:embed="rId2"/>
          <a:stretch>
            <a:fillRect/>
          </a:stretch>
        </p:blipFill>
        <p:spPr>
          <a:xfrm>
            <a:off x="1251751" y="1890944"/>
            <a:ext cx="9738804" cy="4264899"/>
          </a:xfrm>
        </p:spPr>
      </p:pic>
    </p:spTree>
    <p:extLst>
      <p:ext uri="{BB962C8B-B14F-4D97-AF65-F5344CB8AC3E}">
        <p14:creationId xmlns:p14="http://schemas.microsoft.com/office/powerpoint/2010/main" val="2586848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5236C-3C8D-12FF-3DD6-24DF4104EE77}"/>
              </a:ext>
            </a:extLst>
          </p:cNvPr>
          <p:cNvSpPr>
            <a:spLocks noGrp="1"/>
          </p:cNvSpPr>
          <p:nvPr>
            <p:ph type="title"/>
          </p:nvPr>
        </p:nvSpPr>
        <p:spPr>
          <a:xfrm>
            <a:off x="581192" y="702156"/>
            <a:ext cx="11029616" cy="780415"/>
          </a:xfrm>
        </p:spPr>
        <p:txBody>
          <a:bodyPr/>
          <a:lstStyle/>
          <a:p>
            <a:r>
              <a:rPr lang="en-US" dirty="0"/>
              <a:t>                                           VENDOR DASHBOARD</a:t>
            </a:r>
            <a:endParaRPr lang="en-IN" dirty="0"/>
          </a:p>
        </p:txBody>
      </p:sp>
      <p:pic>
        <p:nvPicPr>
          <p:cNvPr id="5" name="Content Placeholder 4">
            <a:extLst>
              <a:ext uri="{FF2B5EF4-FFF2-40B4-BE49-F238E27FC236}">
                <a16:creationId xmlns:a16="http://schemas.microsoft.com/office/drawing/2014/main" id="{7DF09638-462D-B1D0-6EFD-FD28F88F22A9}"/>
              </a:ext>
            </a:extLst>
          </p:cNvPr>
          <p:cNvPicPr>
            <a:picLocks noGrp="1" noChangeAspect="1"/>
          </p:cNvPicPr>
          <p:nvPr>
            <p:ph idx="1"/>
          </p:nvPr>
        </p:nvPicPr>
        <p:blipFill>
          <a:blip r:embed="rId2"/>
          <a:stretch>
            <a:fillRect/>
          </a:stretch>
        </p:blipFill>
        <p:spPr>
          <a:xfrm>
            <a:off x="1340528" y="1837678"/>
            <a:ext cx="9232777" cy="4412202"/>
          </a:xfrm>
        </p:spPr>
      </p:pic>
    </p:spTree>
    <p:extLst>
      <p:ext uri="{BB962C8B-B14F-4D97-AF65-F5344CB8AC3E}">
        <p14:creationId xmlns:p14="http://schemas.microsoft.com/office/powerpoint/2010/main" val="3992594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1F7D-C661-BAF5-8880-94CF53589DE2}"/>
              </a:ext>
            </a:extLst>
          </p:cNvPr>
          <p:cNvSpPr>
            <a:spLocks noGrp="1"/>
          </p:cNvSpPr>
          <p:nvPr>
            <p:ph type="title"/>
          </p:nvPr>
        </p:nvSpPr>
        <p:spPr>
          <a:xfrm>
            <a:off x="581192" y="702156"/>
            <a:ext cx="11029616" cy="611739"/>
          </a:xfrm>
        </p:spPr>
        <p:txBody>
          <a:bodyPr/>
          <a:lstStyle/>
          <a:p>
            <a:r>
              <a:rPr lang="en-US" dirty="0"/>
              <a:t>                 VENDOR VIEWING THE REVIEWS GIVEN BY FOODIES</a:t>
            </a:r>
            <a:endParaRPr lang="en-IN" dirty="0"/>
          </a:p>
        </p:txBody>
      </p:sp>
      <p:pic>
        <p:nvPicPr>
          <p:cNvPr id="5" name="Content Placeholder 4">
            <a:extLst>
              <a:ext uri="{FF2B5EF4-FFF2-40B4-BE49-F238E27FC236}">
                <a16:creationId xmlns:a16="http://schemas.microsoft.com/office/drawing/2014/main" id="{CE934E8A-BA1A-B048-BC09-F143A136034E}"/>
              </a:ext>
            </a:extLst>
          </p:cNvPr>
          <p:cNvPicPr>
            <a:picLocks noGrp="1" noChangeAspect="1"/>
          </p:cNvPicPr>
          <p:nvPr>
            <p:ph idx="1"/>
          </p:nvPr>
        </p:nvPicPr>
        <p:blipFill>
          <a:blip r:embed="rId2"/>
          <a:stretch>
            <a:fillRect/>
          </a:stretch>
        </p:blipFill>
        <p:spPr>
          <a:xfrm>
            <a:off x="1429305" y="1686757"/>
            <a:ext cx="9410329" cy="4469087"/>
          </a:xfrm>
        </p:spPr>
      </p:pic>
    </p:spTree>
    <p:extLst>
      <p:ext uri="{BB962C8B-B14F-4D97-AF65-F5344CB8AC3E}">
        <p14:creationId xmlns:p14="http://schemas.microsoft.com/office/powerpoint/2010/main" val="891255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3FE69-EB35-E8CD-F6F2-3BDB16B36C6C}"/>
              </a:ext>
            </a:extLst>
          </p:cNvPr>
          <p:cNvSpPr>
            <a:spLocks noGrp="1"/>
          </p:cNvSpPr>
          <p:nvPr>
            <p:ph type="title"/>
          </p:nvPr>
        </p:nvSpPr>
        <p:spPr>
          <a:xfrm>
            <a:off x="581192" y="702156"/>
            <a:ext cx="11029616" cy="833681"/>
          </a:xfrm>
        </p:spPr>
        <p:txBody>
          <a:bodyPr/>
          <a:lstStyle/>
          <a:p>
            <a:r>
              <a:rPr lang="en-US" dirty="0"/>
              <a:t>                  VENDORS RAISE COMPLAINT ON FOODIES REVIEWS</a:t>
            </a:r>
            <a:endParaRPr lang="en-IN" dirty="0"/>
          </a:p>
        </p:txBody>
      </p:sp>
      <p:pic>
        <p:nvPicPr>
          <p:cNvPr id="5" name="Content Placeholder 4">
            <a:extLst>
              <a:ext uri="{FF2B5EF4-FFF2-40B4-BE49-F238E27FC236}">
                <a16:creationId xmlns:a16="http://schemas.microsoft.com/office/drawing/2014/main" id="{15EB5B01-3F80-206C-4254-4E5FE98E40EE}"/>
              </a:ext>
            </a:extLst>
          </p:cNvPr>
          <p:cNvPicPr>
            <a:picLocks noGrp="1" noChangeAspect="1"/>
          </p:cNvPicPr>
          <p:nvPr>
            <p:ph idx="1"/>
          </p:nvPr>
        </p:nvPicPr>
        <p:blipFill>
          <a:blip r:embed="rId2"/>
          <a:stretch>
            <a:fillRect/>
          </a:stretch>
        </p:blipFill>
        <p:spPr>
          <a:xfrm>
            <a:off x="1296141" y="1917577"/>
            <a:ext cx="9490228" cy="4238267"/>
          </a:xfrm>
        </p:spPr>
      </p:pic>
    </p:spTree>
    <p:extLst>
      <p:ext uri="{BB962C8B-B14F-4D97-AF65-F5344CB8AC3E}">
        <p14:creationId xmlns:p14="http://schemas.microsoft.com/office/powerpoint/2010/main" val="2782740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6080-6658-9F14-2ABC-256C84A0900B}"/>
              </a:ext>
            </a:extLst>
          </p:cNvPr>
          <p:cNvSpPr>
            <a:spLocks noGrp="1"/>
          </p:cNvSpPr>
          <p:nvPr>
            <p:ph type="title"/>
          </p:nvPr>
        </p:nvSpPr>
        <p:spPr>
          <a:xfrm>
            <a:off x="581192" y="702156"/>
            <a:ext cx="11029616" cy="629494"/>
          </a:xfrm>
        </p:spPr>
        <p:txBody>
          <a:bodyPr/>
          <a:lstStyle/>
          <a:p>
            <a:r>
              <a:rPr lang="en-US" dirty="0"/>
              <a:t>                                       Raise complaint form</a:t>
            </a:r>
            <a:endParaRPr lang="en-IN" dirty="0"/>
          </a:p>
        </p:txBody>
      </p:sp>
      <p:pic>
        <p:nvPicPr>
          <p:cNvPr id="5" name="Content Placeholder 4">
            <a:extLst>
              <a:ext uri="{FF2B5EF4-FFF2-40B4-BE49-F238E27FC236}">
                <a16:creationId xmlns:a16="http://schemas.microsoft.com/office/drawing/2014/main" id="{BE255215-80B2-5A61-2E7B-623CDF6A313D}"/>
              </a:ext>
            </a:extLst>
          </p:cNvPr>
          <p:cNvPicPr>
            <a:picLocks noGrp="1" noChangeAspect="1"/>
          </p:cNvPicPr>
          <p:nvPr>
            <p:ph idx="1"/>
          </p:nvPr>
        </p:nvPicPr>
        <p:blipFill>
          <a:blip r:embed="rId2"/>
          <a:stretch>
            <a:fillRect/>
          </a:stretch>
        </p:blipFill>
        <p:spPr>
          <a:xfrm>
            <a:off x="1358283" y="1597981"/>
            <a:ext cx="9472474" cy="4758431"/>
          </a:xfrm>
        </p:spPr>
      </p:pic>
    </p:spTree>
    <p:extLst>
      <p:ext uri="{BB962C8B-B14F-4D97-AF65-F5344CB8AC3E}">
        <p14:creationId xmlns:p14="http://schemas.microsoft.com/office/powerpoint/2010/main" val="3377609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D3E2-3703-CF67-E5B3-A4DF476C1FB6}"/>
              </a:ext>
            </a:extLst>
          </p:cNvPr>
          <p:cNvSpPr>
            <a:spLocks noGrp="1"/>
          </p:cNvSpPr>
          <p:nvPr>
            <p:ph type="title"/>
          </p:nvPr>
        </p:nvSpPr>
        <p:spPr>
          <a:xfrm>
            <a:off x="581192" y="702156"/>
            <a:ext cx="11029616" cy="780415"/>
          </a:xfrm>
        </p:spPr>
        <p:txBody>
          <a:bodyPr/>
          <a:lstStyle/>
          <a:p>
            <a:r>
              <a:rPr lang="en-US" dirty="0"/>
              <a:t>                                         Foodie dashboard</a:t>
            </a:r>
            <a:endParaRPr lang="en-IN" dirty="0"/>
          </a:p>
        </p:txBody>
      </p:sp>
      <p:pic>
        <p:nvPicPr>
          <p:cNvPr id="5" name="Content Placeholder 4">
            <a:extLst>
              <a:ext uri="{FF2B5EF4-FFF2-40B4-BE49-F238E27FC236}">
                <a16:creationId xmlns:a16="http://schemas.microsoft.com/office/drawing/2014/main" id="{019AE39B-A987-1E88-C490-C33C0D9E5D95}"/>
              </a:ext>
            </a:extLst>
          </p:cNvPr>
          <p:cNvPicPr>
            <a:picLocks noGrp="1" noChangeAspect="1"/>
          </p:cNvPicPr>
          <p:nvPr>
            <p:ph idx="1"/>
          </p:nvPr>
        </p:nvPicPr>
        <p:blipFill>
          <a:blip r:embed="rId2"/>
          <a:stretch>
            <a:fillRect/>
          </a:stretch>
        </p:blipFill>
        <p:spPr>
          <a:xfrm>
            <a:off x="1376038" y="1811045"/>
            <a:ext cx="9339309" cy="4465467"/>
          </a:xfrm>
        </p:spPr>
      </p:pic>
    </p:spTree>
    <p:extLst>
      <p:ext uri="{BB962C8B-B14F-4D97-AF65-F5344CB8AC3E}">
        <p14:creationId xmlns:p14="http://schemas.microsoft.com/office/powerpoint/2010/main" val="717921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943F-80BC-7EE3-C0B9-13E918617951}"/>
              </a:ext>
            </a:extLst>
          </p:cNvPr>
          <p:cNvSpPr>
            <a:spLocks noGrp="1"/>
          </p:cNvSpPr>
          <p:nvPr>
            <p:ph type="title"/>
          </p:nvPr>
        </p:nvSpPr>
        <p:spPr>
          <a:xfrm>
            <a:off x="581192" y="702156"/>
            <a:ext cx="11029616" cy="718271"/>
          </a:xfrm>
        </p:spPr>
        <p:txBody>
          <a:bodyPr/>
          <a:lstStyle/>
          <a:p>
            <a:r>
              <a:rPr lang="en-IN" dirty="0"/>
              <a:t>                                                INTRODUCTION</a:t>
            </a:r>
          </a:p>
        </p:txBody>
      </p:sp>
      <p:sp>
        <p:nvSpPr>
          <p:cNvPr id="3" name="Content Placeholder 2">
            <a:extLst>
              <a:ext uri="{FF2B5EF4-FFF2-40B4-BE49-F238E27FC236}">
                <a16:creationId xmlns:a16="http://schemas.microsoft.com/office/drawing/2014/main" id="{6E9EDE6C-999F-3AD5-3668-E80A241C6E3C}"/>
              </a:ext>
            </a:extLst>
          </p:cNvPr>
          <p:cNvSpPr>
            <a:spLocks noGrp="1"/>
          </p:cNvSpPr>
          <p:nvPr>
            <p:ph idx="1"/>
          </p:nvPr>
        </p:nvSpPr>
        <p:spPr>
          <a:xfrm>
            <a:off x="581192" y="702156"/>
            <a:ext cx="11029615" cy="5867320"/>
          </a:xfrm>
        </p:spPr>
        <p:txBody>
          <a:bodyPr>
            <a:normAutofit/>
          </a:bodyPr>
          <a:lstStyle/>
          <a:p>
            <a:pPr>
              <a:buClr>
                <a:srgbClr val="FFC000"/>
              </a:buClr>
              <a:buFont typeface="Wingdings" panose="05000000000000000000" pitchFamily="2" charset="2"/>
              <a:buChar char="Ø"/>
            </a:pPr>
            <a:r>
              <a:rPr lang="en-IN" sz="2000" dirty="0"/>
              <a:t>Vendor Review System is the Online Reviewing System that is providing reviews about the products sold out by the vendors by Foodies . </a:t>
            </a:r>
          </a:p>
          <a:p>
            <a:pPr>
              <a:buClr>
                <a:srgbClr val="FFC000"/>
              </a:buClr>
              <a:buFont typeface="Wingdings" panose="05000000000000000000" pitchFamily="2" charset="2"/>
              <a:buChar char="Ø"/>
            </a:pPr>
            <a:r>
              <a:rPr lang="en-IN" sz="2000" dirty="0"/>
              <a:t>The Purpose of the Project Vendor Review System is to deliver the Quality of the products . By giving the Reviews for the Vendors , foodies can know the Quality of the Products. The Vendor can also raise complaint on the foodies reviews and ratings by that they can prove the quality of their products.</a:t>
            </a:r>
          </a:p>
          <a:p>
            <a:pPr>
              <a:buClr>
                <a:srgbClr val="FFC000"/>
              </a:buClr>
              <a:buFont typeface="Wingdings" panose="05000000000000000000" pitchFamily="2" charset="2"/>
              <a:buChar char="Ø"/>
            </a:pPr>
            <a:r>
              <a:rPr lang="en-IN" sz="2000" dirty="0"/>
              <a:t>Vendor Review System is a web application which provides a user-friendly user interface and an easy efficient way to giving the reviews and ratings and also raise the complaints.</a:t>
            </a:r>
          </a:p>
          <a:p>
            <a:pPr>
              <a:buClr>
                <a:srgbClr val="FFC000"/>
              </a:buClr>
              <a:buFont typeface="Wingdings" panose="05000000000000000000" pitchFamily="2" charset="2"/>
              <a:buChar char="Ø"/>
            </a:pPr>
            <a:r>
              <a:rPr lang="en-IN" sz="2000" dirty="0"/>
              <a:t>Vendor Review System which has admin and vendor and foodie models.</a:t>
            </a:r>
          </a:p>
        </p:txBody>
      </p:sp>
    </p:spTree>
    <p:extLst>
      <p:ext uri="{BB962C8B-B14F-4D97-AF65-F5344CB8AC3E}">
        <p14:creationId xmlns:p14="http://schemas.microsoft.com/office/powerpoint/2010/main" val="175608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1B85-F495-F59D-B988-3F9FCC3B96B0}"/>
              </a:ext>
            </a:extLst>
          </p:cNvPr>
          <p:cNvSpPr>
            <a:spLocks noGrp="1"/>
          </p:cNvSpPr>
          <p:nvPr>
            <p:ph type="title"/>
          </p:nvPr>
        </p:nvSpPr>
        <p:spPr>
          <a:xfrm>
            <a:off x="581192" y="702156"/>
            <a:ext cx="11029616" cy="957968"/>
          </a:xfrm>
        </p:spPr>
        <p:txBody>
          <a:bodyPr/>
          <a:lstStyle/>
          <a:p>
            <a:r>
              <a:rPr lang="en-US" dirty="0"/>
              <a:t>               Foodie giving review for the vendors by viewing </a:t>
            </a:r>
            <a:br>
              <a:rPr lang="en-US" dirty="0"/>
            </a:br>
            <a:r>
              <a:rPr lang="en-US" dirty="0"/>
              <a:t>                                             vendor details</a:t>
            </a:r>
            <a:endParaRPr lang="en-IN" dirty="0"/>
          </a:p>
        </p:txBody>
      </p:sp>
      <p:pic>
        <p:nvPicPr>
          <p:cNvPr id="5" name="Content Placeholder 4">
            <a:extLst>
              <a:ext uri="{FF2B5EF4-FFF2-40B4-BE49-F238E27FC236}">
                <a16:creationId xmlns:a16="http://schemas.microsoft.com/office/drawing/2014/main" id="{7F3500EF-5DE0-EF04-A84C-AEC214F8704A}"/>
              </a:ext>
            </a:extLst>
          </p:cNvPr>
          <p:cNvPicPr>
            <a:picLocks noGrp="1" noChangeAspect="1"/>
          </p:cNvPicPr>
          <p:nvPr>
            <p:ph idx="1"/>
          </p:nvPr>
        </p:nvPicPr>
        <p:blipFill>
          <a:blip r:embed="rId2"/>
          <a:stretch>
            <a:fillRect/>
          </a:stretch>
        </p:blipFill>
        <p:spPr>
          <a:xfrm>
            <a:off x="1393793" y="1864311"/>
            <a:ext cx="9383697" cy="4291533"/>
          </a:xfrm>
        </p:spPr>
      </p:pic>
    </p:spTree>
    <p:extLst>
      <p:ext uri="{BB962C8B-B14F-4D97-AF65-F5344CB8AC3E}">
        <p14:creationId xmlns:p14="http://schemas.microsoft.com/office/powerpoint/2010/main" val="921052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16670-0C5C-EA11-962E-1CC481882E4F}"/>
              </a:ext>
            </a:extLst>
          </p:cNvPr>
          <p:cNvSpPr>
            <a:spLocks noGrp="1"/>
          </p:cNvSpPr>
          <p:nvPr>
            <p:ph type="title"/>
          </p:nvPr>
        </p:nvSpPr>
        <p:spPr>
          <a:xfrm>
            <a:off x="581192" y="702156"/>
            <a:ext cx="11029616" cy="762660"/>
          </a:xfrm>
        </p:spPr>
        <p:txBody>
          <a:bodyPr/>
          <a:lstStyle/>
          <a:p>
            <a:r>
              <a:rPr lang="en-US" dirty="0"/>
              <a:t>                                         Foodie review form</a:t>
            </a:r>
            <a:endParaRPr lang="en-IN" dirty="0"/>
          </a:p>
        </p:txBody>
      </p:sp>
      <p:pic>
        <p:nvPicPr>
          <p:cNvPr id="5" name="Content Placeholder 4">
            <a:extLst>
              <a:ext uri="{FF2B5EF4-FFF2-40B4-BE49-F238E27FC236}">
                <a16:creationId xmlns:a16="http://schemas.microsoft.com/office/drawing/2014/main" id="{2C3758FA-2ABE-D4AF-2983-BEC629B3F982}"/>
              </a:ext>
            </a:extLst>
          </p:cNvPr>
          <p:cNvPicPr>
            <a:picLocks noGrp="1" noChangeAspect="1"/>
          </p:cNvPicPr>
          <p:nvPr>
            <p:ph idx="1"/>
          </p:nvPr>
        </p:nvPicPr>
        <p:blipFill>
          <a:blip r:embed="rId2"/>
          <a:stretch>
            <a:fillRect/>
          </a:stretch>
        </p:blipFill>
        <p:spPr>
          <a:xfrm>
            <a:off x="1171852" y="1793288"/>
            <a:ext cx="9934113" cy="4545367"/>
          </a:xfrm>
        </p:spPr>
      </p:pic>
    </p:spTree>
    <p:extLst>
      <p:ext uri="{BB962C8B-B14F-4D97-AF65-F5344CB8AC3E}">
        <p14:creationId xmlns:p14="http://schemas.microsoft.com/office/powerpoint/2010/main" val="4276242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8D6C-98A1-A03A-B6A0-C963DA4F10EB}"/>
              </a:ext>
            </a:extLst>
          </p:cNvPr>
          <p:cNvSpPr>
            <a:spLocks noGrp="1"/>
          </p:cNvSpPr>
          <p:nvPr>
            <p:ph type="title"/>
          </p:nvPr>
        </p:nvSpPr>
        <p:spPr/>
        <p:txBody>
          <a:bodyPr/>
          <a:lstStyle/>
          <a:p>
            <a:r>
              <a:rPr lang="en-US" dirty="0"/>
              <a:t>  Foodie viewing the review given by them and can edit and     </a:t>
            </a:r>
            <a:br>
              <a:rPr lang="en-US" dirty="0"/>
            </a:br>
            <a:r>
              <a:rPr lang="en-US" dirty="0"/>
              <a:t>                                                  delete</a:t>
            </a:r>
            <a:endParaRPr lang="en-IN" dirty="0"/>
          </a:p>
        </p:txBody>
      </p:sp>
      <p:pic>
        <p:nvPicPr>
          <p:cNvPr id="5" name="Content Placeholder 4">
            <a:extLst>
              <a:ext uri="{FF2B5EF4-FFF2-40B4-BE49-F238E27FC236}">
                <a16:creationId xmlns:a16="http://schemas.microsoft.com/office/drawing/2014/main" id="{47A24AD1-1990-1808-A6A9-4A9F0C1ACD51}"/>
              </a:ext>
            </a:extLst>
          </p:cNvPr>
          <p:cNvPicPr>
            <a:picLocks noGrp="1" noChangeAspect="1"/>
          </p:cNvPicPr>
          <p:nvPr>
            <p:ph idx="1"/>
          </p:nvPr>
        </p:nvPicPr>
        <p:blipFill>
          <a:blip r:embed="rId2"/>
          <a:stretch>
            <a:fillRect/>
          </a:stretch>
        </p:blipFill>
        <p:spPr>
          <a:xfrm>
            <a:off x="1145219" y="2175029"/>
            <a:ext cx="9570129" cy="4065973"/>
          </a:xfrm>
        </p:spPr>
      </p:pic>
    </p:spTree>
    <p:extLst>
      <p:ext uri="{BB962C8B-B14F-4D97-AF65-F5344CB8AC3E}">
        <p14:creationId xmlns:p14="http://schemas.microsoft.com/office/powerpoint/2010/main" val="1684090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07DF-CDD6-3606-4AD3-71B4DF3B86F3}"/>
              </a:ext>
            </a:extLst>
          </p:cNvPr>
          <p:cNvSpPr>
            <a:spLocks noGrp="1"/>
          </p:cNvSpPr>
          <p:nvPr>
            <p:ph type="title"/>
          </p:nvPr>
        </p:nvSpPr>
        <p:spPr>
          <a:xfrm>
            <a:off x="581192" y="702156"/>
            <a:ext cx="11029616" cy="824803"/>
          </a:xfrm>
        </p:spPr>
        <p:txBody>
          <a:bodyPr/>
          <a:lstStyle/>
          <a:p>
            <a:r>
              <a:rPr lang="en-IN" dirty="0"/>
              <a:t>                                       Reset password page</a:t>
            </a:r>
          </a:p>
        </p:txBody>
      </p:sp>
      <p:pic>
        <p:nvPicPr>
          <p:cNvPr id="5" name="Content Placeholder 4">
            <a:extLst>
              <a:ext uri="{FF2B5EF4-FFF2-40B4-BE49-F238E27FC236}">
                <a16:creationId xmlns:a16="http://schemas.microsoft.com/office/drawing/2014/main" id="{C38CB9A1-0614-880A-96C9-7C3FF29B3A83}"/>
              </a:ext>
            </a:extLst>
          </p:cNvPr>
          <p:cNvPicPr>
            <a:picLocks noGrp="1" noChangeAspect="1"/>
          </p:cNvPicPr>
          <p:nvPr>
            <p:ph idx="1"/>
          </p:nvPr>
        </p:nvPicPr>
        <p:blipFill>
          <a:blip r:embed="rId2"/>
          <a:stretch>
            <a:fillRect/>
          </a:stretch>
        </p:blipFill>
        <p:spPr>
          <a:xfrm>
            <a:off x="1589103" y="1970843"/>
            <a:ext cx="8859913" cy="4185001"/>
          </a:xfrm>
        </p:spPr>
      </p:pic>
    </p:spTree>
    <p:extLst>
      <p:ext uri="{BB962C8B-B14F-4D97-AF65-F5344CB8AC3E}">
        <p14:creationId xmlns:p14="http://schemas.microsoft.com/office/powerpoint/2010/main" val="2995686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779D-DD83-C09D-CB30-538266AB9581}"/>
              </a:ext>
            </a:extLst>
          </p:cNvPr>
          <p:cNvSpPr>
            <a:spLocks noGrp="1"/>
          </p:cNvSpPr>
          <p:nvPr>
            <p:ph type="title"/>
          </p:nvPr>
        </p:nvSpPr>
        <p:spPr>
          <a:xfrm>
            <a:off x="581192" y="702156"/>
            <a:ext cx="11029616" cy="913580"/>
          </a:xfrm>
        </p:spPr>
        <p:txBody>
          <a:bodyPr/>
          <a:lstStyle/>
          <a:p>
            <a:r>
              <a:rPr lang="en-US" dirty="0"/>
              <a:t>                                             conclusion</a:t>
            </a:r>
            <a:endParaRPr lang="en-IN" dirty="0"/>
          </a:p>
        </p:txBody>
      </p:sp>
      <p:sp>
        <p:nvSpPr>
          <p:cNvPr id="3" name="Content Placeholder 2">
            <a:extLst>
              <a:ext uri="{FF2B5EF4-FFF2-40B4-BE49-F238E27FC236}">
                <a16:creationId xmlns:a16="http://schemas.microsoft.com/office/drawing/2014/main" id="{817E8E7B-FF2D-83AE-E766-5805C14AB581}"/>
              </a:ext>
            </a:extLst>
          </p:cNvPr>
          <p:cNvSpPr>
            <a:spLocks noGrp="1"/>
          </p:cNvSpPr>
          <p:nvPr>
            <p:ph idx="1"/>
          </p:nvPr>
        </p:nvSpPr>
        <p:spPr>
          <a:xfrm>
            <a:off x="581192" y="2095130"/>
            <a:ext cx="11029615" cy="3062796"/>
          </a:xfrm>
        </p:spPr>
        <p:txBody>
          <a:bodyPr/>
          <a:lstStyle/>
          <a:p>
            <a:pPr marL="0" indent="0">
              <a:buNone/>
            </a:pPr>
            <a:r>
              <a:rPr lang="en-US" dirty="0"/>
              <a:t>The project meets the requirements that foodies will review the vendors and the vendors will raise complaints on foodies and the admin will manage both the vendors and foodies by accepting or decline the newly registered vendors and foodies and generating the report and viewing the reviews and complaints provided by them . This web Application provides the easy way of communication between the vendors and foodies  and it is user-friendly.</a:t>
            </a:r>
            <a:endParaRPr lang="en-IN" dirty="0"/>
          </a:p>
        </p:txBody>
      </p:sp>
    </p:spTree>
    <p:extLst>
      <p:ext uri="{BB962C8B-B14F-4D97-AF65-F5344CB8AC3E}">
        <p14:creationId xmlns:p14="http://schemas.microsoft.com/office/powerpoint/2010/main" val="686905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D15DCC4-CAF8-7A10-A1F0-2FF678A6F5D5}"/>
              </a:ext>
            </a:extLst>
          </p:cNvPr>
          <p:cNvPicPr>
            <a:picLocks noGrp="1" noChangeAspect="1"/>
          </p:cNvPicPr>
          <p:nvPr>
            <p:ph idx="1"/>
          </p:nvPr>
        </p:nvPicPr>
        <p:blipFill>
          <a:blip r:embed="rId2"/>
          <a:stretch>
            <a:fillRect/>
          </a:stretch>
        </p:blipFill>
        <p:spPr>
          <a:xfrm>
            <a:off x="2521258" y="1731146"/>
            <a:ext cx="6658252" cy="3906174"/>
          </a:xfrm>
        </p:spPr>
      </p:pic>
    </p:spTree>
    <p:extLst>
      <p:ext uri="{BB962C8B-B14F-4D97-AF65-F5344CB8AC3E}">
        <p14:creationId xmlns:p14="http://schemas.microsoft.com/office/powerpoint/2010/main" val="2157987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D8E70-1DAC-7ACC-9C90-C35C43503DFE}"/>
              </a:ext>
            </a:extLst>
          </p:cNvPr>
          <p:cNvSpPr>
            <a:spLocks noGrp="1"/>
          </p:cNvSpPr>
          <p:nvPr>
            <p:ph type="title"/>
          </p:nvPr>
        </p:nvSpPr>
        <p:spPr>
          <a:xfrm>
            <a:off x="581192" y="702156"/>
            <a:ext cx="11029616" cy="753782"/>
          </a:xfrm>
        </p:spPr>
        <p:txBody>
          <a:bodyPr/>
          <a:lstStyle/>
          <a:p>
            <a:r>
              <a:rPr lang="en-IN" dirty="0"/>
              <a:t>                                         AIM OF THE PROJECT</a:t>
            </a:r>
          </a:p>
        </p:txBody>
      </p:sp>
      <p:pic>
        <p:nvPicPr>
          <p:cNvPr id="5" name="Content Placeholder 4">
            <a:extLst>
              <a:ext uri="{FF2B5EF4-FFF2-40B4-BE49-F238E27FC236}">
                <a16:creationId xmlns:a16="http://schemas.microsoft.com/office/drawing/2014/main" id="{E800715D-6D1B-9EF9-FDFB-BE92A4A469A7}"/>
              </a:ext>
            </a:extLst>
          </p:cNvPr>
          <p:cNvPicPr>
            <a:picLocks noGrp="1" noChangeAspect="1"/>
          </p:cNvPicPr>
          <p:nvPr>
            <p:ph idx="1"/>
          </p:nvPr>
        </p:nvPicPr>
        <p:blipFill>
          <a:blip r:embed="rId2"/>
          <a:stretch>
            <a:fillRect/>
          </a:stretch>
        </p:blipFill>
        <p:spPr>
          <a:xfrm>
            <a:off x="1367161" y="1606858"/>
            <a:ext cx="9152877" cy="5171243"/>
          </a:xfrm>
        </p:spPr>
      </p:pic>
      <p:sp>
        <p:nvSpPr>
          <p:cNvPr id="6" name="Rectangle: Rounded Corners 5">
            <a:extLst>
              <a:ext uri="{FF2B5EF4-FFF2-40B4-BE49-F238E27FC236}">
                <a16:creationId xmlns:a16="http://schemas.microsoft.com/office/drawing/2014/main" id="{1F1C9628-3ECF-DBCD-2648-B4705A9E4E35}"/>
              </a:ext>
            </a:extLst>
          </p:cNvPr>
          <p:cNvSpPr/>
          <p:nvPr/>
        </p:nvSpPr>
        <p:spPr>
          <a:xfrm>
            <a:off x="4514294" y="2769832"/>
            <a:ext cx="2858610" cy="9410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The Foodie will give the reviews for the products it will determine the Quality of the product.</a:t>
            </a:r>
          </a:p>
        </p:txBody>
      </p:sp>
      <p:sp>
        <p:nvSpPr>
          <p:cNvPr id="7" name="Rectangle: Rounded Corners 6">
            <a:extLst>
              <a:ext uri="{FF2B5EF4-FFF2-40B4-BE49-F238E27FC236}">
                <a16:creationId xmlns:a16="http://schemas.microsoft.com/office/drawing/2014/main" id="{C568390D-56B3-C698-BF4C-2DE668714764}"/>
              </a:ext>
            </a:extLst>
          </p:cNvPr>
          <p:cNvSpPr/>
          <p:nvPr/>
        </p:nvSpPr>
        <p:spPr>
          <a:xfrm>
            <a:off x="2663301" y="4607512"/>
            <a:ext cx="2858610" cy="10564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The Growth of the vendors will increase who are providing the Quality food product.</a:t>
            </a:r>
          </a:p>
        </p:txBody>
      </p:sp>
      <p:sp>
        <p:nvSpPr>
          <p:cNvPr id="8" name="Rectangle: Rounded Corners 7">
            <a:extLst>
              <a:ext uri="{FF2B5EF4-FFF2-40B4-BE49-F238E27FC236}">
                <a16:creationId xmlns:a16="http://schemas.microsoft.com/office/drawing/2014/main" id="{1B150077-827D-9499-1A79-9CD345D3CC3F}"/>
              </a:ext>
            </a:extLst>
          </p:cNvPr>
          <p:cNvSpPr/>
          <p:nvPr/>
        </p:nvSpPr>
        <p:spPr>
          <a:xfrm>
            <a:off x="6303146" y="4607511"/>
            <a:ext cx="2991774" cy="9410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It is the easy way of online Communication for both vendors and foodies.</a:t>
            </a:r>
          </a:p>
        </p:txBody>
      </p:sp>
    </p:spTree>
    <p:extLst>
      <p:ext uri="{BB962C8B-B14F-4D97-AF65-F5344CB8AC3E}">
        <p14:creationId xmlns:p14="http://schemas.microsoft.com/office/powerpoint/2010/main" val="291337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F1A-49DA-29CD-518D-C89A8AE23DC6}"/>
              </a:ext>
            </a:extLst>
          </p:cNvPr>
          <p:cNvSpPr>
            <a:spLocks noGrp="1"/>
          </p:cNvSpPr>
          <p:nvPr>
            <p:ph type="title"/>
          </p:nvPr>
        </p:nvSpPr>
        <p:spPr>
          <a:xfrm>
            <a:off x="581192" y="702156"/>
            <a:ext cx="11029616" cy="709394"/>
          </a:xfrm>
        </p:spPr>
        <p:txBody>
          <a:bodyPr/>
          <a:lstStyle/>
          <a:p>
            <a:r>
              <a:rPr lang="en-IN" dirty="0"/>
              <a:t>                                   Objective of the project</a:t>
            </a:r>
          </a:p>
        </p:txBody>
      </p:sp>
      <p:pic>
        <p:nvPicPr>
          <p:cNvPr id="8" name="Content Placeholder 7" descr="Farmer">
            <a:extLst>
              <a:ext uri="{FF2B5EF4-FFF2-40B4-BE49-F238E27FC236}">
                <a16:creationId xmlns:a16="http://schemas.microsoft.com/office/drawing/2014/main" id="{C40DD469-A800-E4BA-5BCB-4A484103709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25736" y="5833261"/>
            <a:ext cx="914400" cy="914400"/>
          </a:xfrm>
        </p:spPr>
      </p:pic>
      <p:sp>
        <p:nvSpPr>
          <p:cNvPr id="4" name="Rectangle: Rounded Corners 3">
            <a:extLst>
              <a:ext uri="{FF2B5EF4-FFF2-40B4-BE49-F238E27FC236}">
                <a16:creationId xmlns:a16="http://schemas.microsoft.com/office/drawing/2014/main" id="{11D76D10-DAF5-7A4C-897E-C4FD814A2791}"/>
              </a:ext>
            </a:extLst>
          </p:cNvPr>
          <p:cNvSpPr/>
          <p:nvPr/>
        </p:nvSpPr>
        <p:spPr>
          <a:xfrm>
            <a:off x="949910" y="2317072"/>
            <a:ext cx="4261282" cy="11896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The Admin will Manage the both vendors and foodie details. Admin will view review given by the foodie and complaint raised by the vendors. Finally Admin will generate the report for vendors and foodies.</a:t>
            </a:r>
          </a:p>
        </p:txBody>
      </p:sp>
      <p:sp>
        <p:nvSpPr>
          <p:cNvPr id="5" name="Rectangle: Rounded Corners 4">
            <a:extLst>
              <a:ext uri="{FF2B5EF4-FFF2-40B4-BE49-F238E27FC236}">
                <a16:creationId xmlns:a16="http://schemas.microsoft.com/office/drawing/2014/main" id="{1F094D20-78DA-6611-F87D-B720B361181B}"/>
              </a:ext>
            </a:extLst>
          </p:cNvPr>
          <p:cNvSpPr/>
          <p:nvPr/>
        </p:nvSpPr>
        <p:spPr>
          <a:xfrm>
            <a:off x="6569476" y="2294878"/>
            <a:ext cx="4261282" cy="1171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To login to foodie Portal the users want to register as the foodie and provide the review and rating for the vendors</a:t>
            </a:r>
            <a:r>
              <a:rPr lang="en-IN" dirty="0">
                <a:solidFill>
                  <a:schemeClr val="tx1"/>
                </a:solidFill>
              </a:rPr>
              <a:t>.</a:t>
            </a:r>
          </a:p>
        </p:txBody>
      </p:sp>
      <p:sp>
        <p:nvSpPr>
          <p:cNvPr id="6" name="Rectangle: Rounded Corners 5">
            <a:extLst>
              <a:ext uri="{FF2B5EF4-FFF2-40B4-BE49-F238E27FC236}">
                <a16:creationId xmlns:a16="http://schemas.microsoft.com/office/drawing/2014/main" id="{6A94F072-685B-8608-8535-0E0688945783}"/>
              </a:ext>
            </a:extLst>
          </p:cNvPr>
          <p:cNvSpPr/>
          <p:nvPr/>
        </p:nvSpPr>
        <p:spPr>
          <a:xfrm>
            <a:off x="3471169" y="4350059"/>
            <a:ext cx="4971495" cy="1358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To login to vendor Portal the users want to register as the vendor and by seeing the reviews and ratings given by the foodies vendor want to raise the complaints on foodies.</a:t>
            </a:r>
          </a:p>
        </p:txBody>
      </p:sp>
      <p:pic>
        <p:nvPicPr>
          <p:cNvPr id="10" name="Graphic 9" descr="Fruit bowl">
            <a:extLst>
              <a:ext uri="{FF2B5EF4-FFF2-40B4-BE49-F238E27FC236}">
                <a16:creationId xmlns:a16="http://schemas.microsoft.com/office/drawing/2014/main" id="{008A548F-979A-A571-25C9-F2FA5E7F42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5538" y="3506680"/>
            <a:ext cx="914400" cy="914400"/>
          </a:xfrm>
          <a:prstGeom prst="rect">
            <a:avLst/>
          </a:prstGeom>
        </p:spPr>
      </p:pic>
      <p:pic>
        <p:nvPicPr>
          <p:cNvPr id="12" name="Graphic 11" descr="Programmer">
            <a:extLst>
              <a:ext uri="{FF2B5EF4-FFF2-40B4-BE49-F238E27FC236}">
                <a16:creationId xmlns:a16="http://schemas.microsoft.com/office/drawing/2014/main" id="{C8EAF31B-5883-3F5F-BF90-26D84F8AF0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992" y="3318029"/>
            <a:ext cx="914400" cy="914400"/>
          </a:xfrm>
          <a:prstGeom prst="rect">
            <a:avLst/>
          </a:prstGeom>
        </p:spPr>
      </p:pic>
    </p:spTree>
    <p:extLst>
      <p:ext uri="{BB962C8B-B14F-4D97-AF65-F5344CB8AC3E}">
        <p14:creationId xmlns:p14="http://schemas.microsoft.com/office/powerpoint/2010/main" val="3706690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60844-8A82-3104-1790-14A29FCFEE6C}"/>
              </a:ext>
            </a:extLst>
          </p:cNvPr>
          <p:cNvSpPr>
            <a:spLocks noGrp="1"/>
          </p:cNvSpPr>
          <p:nvPr>
            <p:ph type="title"/>
          </p:nvPr>
        </p:nvSpPr>
        <p:spPr/>
        <p:txBody>
          <a:bodyPr/>
          <a:lstStyle/>
          <a:p>
            <a:r>
              <a:rPr lang="en-IN" dirty="0"/>
              <a:t>                                       SYSTEM REQUIREMENTS</a:t>
            </a:r>
          </a:p>
        </p:txBody>
      </p:sp>
      <p:sp>
        <p:nvSpPr>
          <p:cNvPr id="19" name="Text Placeholder 18">
            <a:extLst>
              <a:ext uri="{FF2B5EF4-FFF2-40B4-BE49-F238E27FC236}">
                <a16:creationId xmlns:a16="http://schemas.microsoft.com/office/drawing/2014/main" id="{CAE49C3E-06EC-9C04-8CED-E1E96029B4F6}"/>
              </a:ext>
            </a:extLst>
          </p:cNvPr>
          <p:cNvSpPr>
            <a:spLocks noGrp="1"/>
          </p:cNvSpPr>
          <p:nvPr>
            <p:ph type="body" idx="1"/>
          </p:nvPr>
        </p:nvSpPr>
        <p:spPr/>
        <p:txBody>
          <a:bodyPr/>
          <a:lstStyle/>
          <a:p>
            <a:r>
              <a:rPr lang="en-IN" dirty="0">
                <a:solidFill>
                  <a:schemeClr val="accent6">
                    <a:lumMod val="50000"/>
                  </a:schemeClr>
                </a:solidFill>
              </a:rPr>
              <a:t>           </a:t>
            </a:r>
            <a:r>
              <a:rPr lang="en-IN" b="1" dirty="0">
                <a:solidFill>
                  <a:schemeClr val="tx1"/>
                </a:solidFill>
              </a:rPr>
              <a:t>HARDWARE REQUIREMENTS</a:t>
            </a:r>
          </a:p>
        </p:txBody>
      </p:sp>
      <p:sp>
        <p:nvSpPr>
          <p:cNvPr id="21" name="Text Placeholder 20">
            <a:extLst>
              <a:ext uri="{FF2B5EF4-FFF2-40B4-BE49-F238E27FC236}">
                <a16:creationId xmlns:a16="http://schemas.microsoft.com/office/drawing/2014/main" id="{53A385CA-0ABB-03D1-8B55-6FBBE4378C58}"/>
              </a:ext>
            </a:extLst>
          </p:cNvPr>
          <p:cNvSpPr>
            <a:spLocks noGrp="1"/>
          </p:cNvSpPr>
          <p:nvPr>
            <p:ph type="body" sz="quarter" idx="3"/>
          </p:nvPr>
        </p:nvSpPr>
        <p:spPr/>
        <p:txBody>
          <a:bodyPr/>
          <a:lstStyle/>
          <a:p>
            <a:r>
              <a:rPr lang="en-IN" b="1" dirty="0"/>
              <a:t>            SOFTWARE REQUIREMENTS</a:t>
            </a:r>
          </a:p>
        </p:txBody>
      </p:sp>
      <p:sp>
        <p:nvSpPr>
          <p:cNvPr id="23" name="Rectangle: Rounded Corners 22">
            <a:extLst>
              <a:ext uri="{FF2B5EF4-FFF2-40B4-BE49-F238E27FC236}">
                <a16:creationId xmlns:a16="http://schemas.microsoft.com/office/drawing/2014/main" id="{CABB1A8E-9B41-8BE3-08A9-526C5EF2F985}"/>
              </a:ext>
            </a:extLst>
          </p:cNvPr>
          <p:cNvSpPr/>
          <p:nvPr/>
        </p:nvSpPr>
        <p:spPr>
          <a:xfrm>
            <a:off x="547162" y="2926052"/>
            <a:ext cx="5091637" cy="2934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n-IN" dirty="0">
                <a:solidFill>
                  <a:schemeClr val="tx1"/>
                </a:solidFill>
              </a:rPr>
              <a:t>DISK SPACE : 1 GB ABOVE</a:t>
            </a:r>
          </a:p>
          <a:p>
            <a:pPr marL="285750" indent="-285750" algn="ctr">
              <a:buFont typeface="Wingdings" panose="05000000000000000000" pitchFamily="2" charset="2"/>
              <a:buChar char="§"/>
            </a:pPr>
            <a:r>
              <a:rPr lang="en-IN" dirty="0">
                <a:solidFill>
                  <a:schemeClr val="tx1"/>
                </a:solidFill>
              </a:rPr>
              <a:t>RAM              : 2GB ABOVE</a:t>
            </a:r>
          </a:p>
        </p:txBody>
      </p:sp>
      <p:sp>
        <p:nvSpPr>
          <p:cNvPr id="24" name="Rectangle: Rounded Corners 23">
            <a:extLst>
              <a:ext uri="{FF2B5EF4-FFF2-40B4-BE49-F238E27FC236}">
                <a16:creationId xmlns:a16="http://schemas.microsoft.com/office/drawing/2014/main" id="{A33802D8-7E92-B29D-8B68-96BA39AB4866}"/>
              </a:ext>
            </a:extLst>
          </p:cNvPr>
          <p:cNvSpPr/>
          <p:nvPr/>
        </p:nvSpPr>
        <p:spPr>
          <a:xfrm>
            <a:off x="6587236" y="3018408"/>
            <a:ext cx="5023573" cy="28426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n-IN" dirty="0">
                <a:solidFill>
                  <a:schemeClr val="tx1"/>
                </a:solidFill>
              </a:rPr>
              <a:t>VISUAL STUDIO 2022</a:t>
            </a:r>
          </a:p>
          <a:p>
            <a:pPr marL="285750" indent="-285750" algn="ctr">
              <a:buFont typeface="Wingdings" panose="05000000000000000000" pitchFamily="2" charset="2"/>
              <a:buChar char="§"/>
            </a:pPr>
            <a:r>
              <a:rPr lang="en-IN" dirty="0">
                <a:solidFill>
                  <a:schemeClr val="tx1"/>
                </a:solidFill>
              </a:rPr>
              <a:t>SQL Tool</a:t>
            </a:r>
          </a:p>
          <a:p>
            <a:pPr algn="ctr"/>
            <a:endParaRPr lang="en-IN" dirty="0">
              <a:solidFill>
                <a:schemeClr val="tx1"/>
              </a:solidFill>
            </a:endParaRPr>
          </a:p>
        </p:txBody>
      </p:sp>
      <p:sp>
        <p:nvSpPr>
          <p:cNvPr id="25" name="Plus Sign 24">
            <a:extLst>
              <a:ext uri="{FF2B5EF4-FFF2-40B4-BE49-F238E27FC236}">
                <a16:creationId xmlns:a16="http://schemas.microsoft.com/office/drawing/2014/main" id="{EE3CACDB-921B-255D-E59F-035CFFBF2781}"/>
              </a:ext>
            </a:extLst>
          </p:cNvPr>
          <p:cNvSpPr/>
          <p:nvPr/>
        </p:nvSpPr>
        <p:spPr>
          <a:xfrm>
            <a:off x="5638799" y="3936351"/>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71508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A2ADFB-5B7F-5F1C-47EF-FC5887243630}"/>
              </a:ext>
            </a:extLst>
          </p:cNvPr>
          <p:cNvSpPr>
            <a:spLocks noGrp="1"/>
          </p:cNvSpPr>
          <p:nvPr>
            <p:ph type="title"/>
          </p:nvPr>
        </p:nvSpPr>
        <p:spPr>
          <a:xfrm>
            <a:off x="581192" y="702156"/>
            <a:ext cx="11029616" cy="682761"/>
          </a:xfrm>
        </p:spPr>
        <p:txBody>
          <a:bodyPr/>
          <a:lstStyle/>
          <a:p>
            <a:r>
              <a:rPr lang="en-IN" dirty="0"/>
              <a:t>                                            TECHNOLOGY USED</a:t>
            </a:r>
          </a:p>
        </p:txBody>
      </p:sp>
      <p:sp>
        <p:nvSpPr>
          <p:cNvPr id="8" name="Content Placeholder 7">
            <a:extLst>
              <a:ext uri="{FF2B5EF4-FFF2-40B4-BE49-F238E27FC236}">
                <a16:creationId xmlns:a16="http://schemas.microsoft.com/office/drawing/2014/main" id="{4F6EDC4A-DFAC-B3AE-B5DC-BEC86A46314E}"/>
              </a:ext>
            </a:extLst>
          </p:cNvPr>
          <p:cNvSpPr>
            <a:spLocks noGrp="1"/>
          </p:cNvSpPr>
          <p:nvPr>
            <p:ph idx="1"/>
          </p:nvPr>
        </p:nvSpPr>
        <p:spPr/>
        <p:txBody>
          <a:bodyPr>
            <a:normAutofit/>
          </a:bodyPr>
          <a:lstStyle/>
          <a:p>
            <a:pPr>
              <a:buFont typeface="Wingdings" panose="05000000000000000000" pitchFamily="2" charset="2"/>
              <a:buChar char="Ø"/>
            </a:pPr>
            <a:r>
              <a:rPr lang="en-IN" sz="3200" dirty="0"/>
              <a:t>CSHARP DOTNET</a:t>
            </a:r>
          </a:p>
          <a:p>
            <a:pPr>
              <a:buFont typeface="Wingdings" panose="05000000000000000000" pitchFamily="2" charset="2"/>
              <a:buChar char="Ø"/>
            </a:pPr>
            <a:r>
              <a:rPr lang="en-IN" sz="3200" dirty="0"/>
              <a:t>HTML</a:t>
            </a:r>
          </a:p>
          <a:p>
            <a:pPr>
              <a:buFont typeface="Wingdings" panose="05000000000000000000" pitchFamily="2" charset="2"/>
              <a:buChar char="Ø"/>
            </a:pPr>
            <a:r>
              <a:rPr lang="en-IN" sz="3200" dirty="0"/>
              <a:t>CSS</a:t>
            </a:r>
          </a:p>
          <a:p>
            <a:pPr>
              <a:buFont typeface="Wingdings" panose="05000000000000000000" pitchFamily="2" charset="2"/>
              <a:buChar char="Ø"/>
            </a:pPr>
            <a:r>
              <a:rPr lang="en-IN" sz="3200" dirty="0"/>
              <a:t>BOOTSTRAP</a:t>
            </a:r>
          </a:p>
          <a:p>
            <a:pPr>
              <a:buFont typeface="Wingdings" panose="05000000000000000000" pitchFamily="2" charset="2"/>
              <a:buChar char="Ø"/>
            </a:pPr>
            <a:r>
              <a:rPr lang="en-IN" sz="3200" dirty="0"/>
              <a:t>SQL</a:t>
            </a:r>
          </a:p>
        </p:txBody>
      </p:sp>
    </p:spTree>
    <p:extLst>
      <p:ext uri="{BB962C8B-B14F-4D97-AF65-F5344CB8AC3E}">
        <p14:creationId xmlns:p14="http://schemas.microsoft.com/office/powerpoint/2010/main" val="424782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3945-7BE7-E65E-773D-C92FA6756F0C}"/>
              </a:ext>
            </a:extLst>
          </p:cNvPr>
          <p:cNvSpPr>
            <a:spLocks noGrp="1"/>
          </p:cNvSpPr>
          <p:nvPr>
            <p:ph type="title"/>
          </p:nvPr>
        </p:nvSpPr>
        <p:spPr/>
        <p:txBody>
          <a:bodyPr/>
          <a:lstStyle/>
          <a:p>
            <a:r>
              <a:rPr lang="en-IN" dirty="0"/>
              <a:t>CONTD..</a:t>
            </a:r>
          </a:p>
        </p:txBody>
      </p:sp>
      <p:sp>
        <p:nvSpPr>
          <p:cNvPr id="6" name="Text Placeholder 5">
            <a:extLst>
              <a:ext uri="{FF2B5EF4-FFF2-40B4-BE49-F238E27FC236}">
                <a16:creationId xmlns:a16="http://schemas.microsoft.com/office/drawing/2014/main" id="{84E9265F-0BAF-81C7-FBF1-886A7C380AE8}"/>
              </a:ext>
            </a:extLst>
          </p:cNvPr>
          <p:cNvSpPr>
            <a:spLocks noGrp="1"/>
          </p:cNvSpPr>
          <p:nvPr>
            <p:ph type="body" idx="1"/>
          </p:nvPr>
        </p:nvSpPr>
        <p:spPr/>
        <p:txBody>
          <a:bodyPr/>
          <a:lstStyle/>
          <a:p>
            <a:r>
              <a:rPr lang="en-IN" b="1" dirty="0">
                <a:solidFill>
                  <a:srgbClr val="00B0F0"/>
                </a:solidFill>
              </a:rPr>
              <a:t> CSHARP FEATURES :</a:t>
            </a:r>
          </a:p>
        </p:txBody>
      </p:sp>
      <p:sp>
        <p:nvSpPr>
          <p:cNvPr id="7" name="Content Placeholder 6">
            <a:extLst>
              <a:ext uri="{FF2B5EF4-FFF2-40B4-BE49-F238E27FC236}">
                <a16:creationId xmlns:a16="http://schemas.microsoft.com/office/drawing/2014/main" id="{91E487E8-B7FD-1BBF-95D0-782310B80126}"/>
              </a:ext>
            </a:extLst>
          </p:cNvPr>
          <p:cNvSpPr>
            <a:spLocks noGrp="1"/>
          </p:cNvSpPr>
          <p:nvPr>
            <p:ph sz="half" idx="2"/>
          </p:nvPr>
        </p:nvSpPr>
        <p:spPr/>
        <p:txBody>
          <a:bodyPr/>
          <a:lstStyle/>
          <a:p>
            <a:pPr>
              <a:buClr>
                <a:schemeClr val="tx1"/>
              </a:buClr>
              <a:buFont typeface="Wingdings" panose="05000000000000000000" pitchFamily="2" charset="2"/>
              <a:buChar char="Ø"/>
            </a:pPr>
            <a:r>
              <a:rPr lang="en-IN" dirty="0"/>
              <a:t>Login, Authentication</a:t>
            </a:r>
          </a:p>
          <a:p>
            <a:pPr>
              <a:buClr>
                <a:schemeClr val="tx1"/>
              </a:buClr>
              <a:buFont typeface="Wingdings" panose="05000000000000000000" pitchFamily="2" charset="2"/>
              <a:buChar char="Ø"/>
            </a:pPr>
            <a:r>
              <a:rPr lang="en-IN" dirty="0"/>
              <a:t>Vendor Register</a:t>
            </a:r>
          </a:p>
          <a:p>
            <a:pPr>
              <a:buClr>
                <a:schemeClr val="tx1"/>
              </a:buClr>
              <a:buFont typeface="Wingdings" panose="05000000000000000000" pitchFamily="2" charset="2"/>
              <a:buChar char="Ø"/>
            </a:pPr>
            <a:r>
              <a:rPr lang="en-IN" dirty="0"/>
              <a:t>Foodie Register</a:t>
            </a:r>
          </a:p>
          <a:p>
            <a:pPr>
              <a:buClr>
                <a:schemeClr val="tx1"/>
              </a:buClr>
              <a:buFont typeface="Wingdings" panose="05000000000000000000" pitchFamily="2" charset="2"/>
              <a:buChar char="Ø"/>
            </a:pPr>
            <a:r>
              <a:rPr lang="en-IN" dirty="0"/>
              <a:t>Logout</a:t>
            </a:r>
          </a:p>
          <a:p>
            <a:pPr>
              <a:buClr>
                <a:schemeClr val="tx1"/>
              </a:buClr>
              <a:buFont typeface="Wingdings" panose="05000000000000000000" pitchFamily="2" charset="2"/>
              <a:buChar char="Ø"/>
            </a:pPr>
            <a:r>
              <a:rPr lang="en-IN" dirty="0"/>
              <a:t>Admin Dashboard Details</a:t>
            </a:r>
          </a:p>
          <a:p>
            <a:pPr>
              <a:buClr>
                <a:schemeClr val="tx1"/>
              </a:buClr>
              <a:buFont typeface="Wingdings" panose="05000000000000000000" pitchFamily="2" charset="2"/>
              <a:buChar char="Ø"/>
            </a:pPr>
            <a:r>
              <a:rPr lang="en-IN" dirty="0"/>
              <a:t>Vendor Dashboard Details</a:t>
            </a:r>
          </a:p>
          <a:p>
            <a:pPr>
              <a:buClr>
                <a:schemeClr val="tx1"/>
              </a:buClr>
              <a:buFont typeface="Wingdings" panose="05000000000000000000" pitchFamily="2" charset="2"/>
              <a:buChar char="Ø"/>
            </a:pPr>
            <a:r>
              <a:rPr lang="en-IN" dirty="0"/>
              <a:t>Foodie Dashboard Details</a:t>
            </a:r>
          </a:p>
        </p:txBody>
      </p:sp>
      <p:sp>
        <p:nvSpPr>
          <p:cNvPr id="8" name="Text Placeholder 7">
            <a:extLst>
              <a:ext uri="{FF2B5EF4-FFF2-40B4-BE49-F238E27FC236}">
                <a16:creationId xmlns:a16="http://schemas.microsoft.com/office/drawing/2014/main" id="{4C736BA8-9D97-5FBA-7CC0-1FD77F68C4D4}"/>
              </a:ext>
            </a:extLst>
          </p:cNvPr>
          <p:cNvSpPr>
            <a:spLocks noGrp="1"/>
          </p:cNvSpPr>
          <p:nvPr>
            <p:ph type="body" sz="quarter" idx="3"/>
          </p:nvPr>
        </p:nvSpPr>
        <p:spPr/>
        <p:txBody>
          <a:bodyPr/>
          <a:lstStyle/>
          <a:p>
            <a:r>
              <a:rPr lang="en-IN" b="1" dirty="0">
                <a:solidFill>
                  <a:srgbClr val="00B0F0"/>
                </a:solidFill>
              </a:rPr>
              <a:t>SQL FEATURES:</a:t>
            </a:r>
          </a:p>
        </p:txBody>
      </p:sp>
      <p:sp>
        <p:nvSpPr>
          <p:cNvPr id="9" name="Content Placeholder 8">
            <a:extLst>
              <a:ext uri="{FF2B5EF4-FFF2-40B4-BE49-F238E27FC236}">
                <a16:creationId xmlns:a16="http://schemas.microsoft.com/office/drawing/2014/main" id="{F4070D5F-3E62-BA34-1715-711488E11298}"/>
              </a:ext>
            </a:extLst>
          </p:cNvPr>
          <p:cNvSpPr>
            <a:spLocks noGrp="1"/>
          </p:cNvSpPr>
          <p:nvPr>
            <p:ph sz="quarter" idx="4"/>
          </p:nvPr>
        </p:nvSpPr>
        <p:spPr/>
        <p:txBody>
          <a:bodyPr/>
          <a:lstStyle/>
          <a:p>
            <a:pPr>
              <a:buClrTx/>
              <a:buFont typeface="Wingdings" panose="05000000000000000000" pitchFamily="2" charset="2"/>
              <a:buChar char="Ø"/>
            </a:pPr>
            <a:r>
              <a:rPr lang="en-IN" dirty="0"/>
              <a:t>Users Table</a:t>
            </a:r>
          </a:p>
          <a:p>
            <a:pPr>
              <a:buClrTx/>
              <a:buFont typeface="Wingdings" panose="05000000000000000000" pitchFamily="2" charset="2"/>
              <a:buChar char="Ø"/>
            </a:pPr>
            <a:r>
              <a:rPr lang="en-IN" dirty="0"/>
              <a:t>Vendors Table</a:t>
            </a:r>
          </a:p>
          <a:p>
            <a:pPr>
              <a:buClrTx/>
              <a:buFont typeface="Wingdings" panose="05000000000000000000" pitchFamily="2" charset="2"/>
              <a:buChar char="Ø"/>
            </a:pPr>
            <a:r>
              <a:rPr lang="en-IN" dirty="0"/>
              <a:t>Foodies Table</a:t>
            </a:r>
          </a:p>
          <a:p>
            <a:pPr>
              <a:buClrTx/>
              <a:buFont typeface="Wingdings" panose="05000000000000000000" pitchFamily="2" charset="2"/>
              <a:buChar char="Ø"/>
            </a:pPr>
            <a:r>
              <a:rPr lang="en-IN" dirty="0"/>
              <a:t>Foodie Reviews Table</a:t>
            </a:r>
          </a:p>
          <a:p>
            <a:pPr>
              <a:buClrTx/>
              <a:buFont typeface="Wingdings" panose="05000000000000000000" pitchFamily="2" charset="2"/>
              <a:buChar char="Ø"/>
            </a:pPr>
            <a:r>
              <a:rPr lang="en-IN" dirty="0"/>
              <a:t>Complaints Table</a:t>
            </a:r>
          </a:p>
        </p:txBody>
      </p:sp>
    </p:spTree>
    <p:extLst>
      <p:ext uri="{BB962C8B-B14F-4D97-AF65-F5344CB8AC3E}">
        <p14:creationId xmlns:p14="http://schemas.microsoft.com/office/powerpoint/2010/main" val="3715316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9EA901-37F1-70A8-0240-B6D9FD3F0C53}"/>
              </a:ext>
            </a:extLst>
          </p:cNvPr>
          <p:cNvSpPr>
            <a:spLocks noGrp="1"/>
          </p:cNvSpPr>
          <p:nvPr>
            <p:ph type="title"/>
          </p:nvPr>
        </p:nvSpPr>
        <p:spPr>
          <a:xfrm>
            <a:off x="581193" y="729658"/>
            <a:ext cx="11029616" cy="681892"/>
          </a:xfrm>
        </p:spPr>
        <p:txBody>
          <a:bodyPr/>
          <a:lstStyle/>
          <a:p>
            <a:r>
              <a:rPr lang="en-IN" dirty="0"/>
              <a:t>                                          Project modules</a:t>
            </a:r>
          </a:p>
        </p:txBody>
      </p:sp>
      <p:sp>
        <p:nvSpPr>
          <p:cNvPr id="8" name="Content Placeholder 7">
            <a:extLst>
              <a:ext uri="{FF2B5EF4-FFF2-40B4-BE49-F238E27FC236}">
                <a16:creationId xmlns:a16="http://schemas.microsoft.com/office/drawing/2014/main" id="{874374EE-03B7-6823-FB69-4BDFA05DF0BE}"/>
              </a:ext>
            </a:extLst>
          </p:cNvPr>
          <p:cNvSpPr>
            <a:spLocks noGrp="1"/>
          </p:cNvSpPr>
          <p:nvPr>
            <p:ph sz="half" idx="1"/>
          </p:nvPr>
        </p:nvSpPr>
        <p:spPr/>
        <p:txBody>
          <a:bodyPr/>
          <a:lstStyle/>
          <a:p>
            <a:pPr>
              <a:buFont typeface="Wingdings" panose="05000000000000000000" pitchFamily="2" charset="2"/>
              <a:buChar char="Ø"/>
            </a:pPr>
            <a:r>
              <a:rPr lang="en-IN" dirty="0"/>
              <a:t>Vendor Registration</a:t>
            </a:r>
          </a:p>
          <a:p>
            <a:pPr>
              <a:buFont typeface="Wingdings" panose="05000000000000000000" pitchFamily="2" charset="2"/>
              <a:buChar char="Ø"/>
            </a:pPr>
            <a:r>
              <a:rPr lang="en-IN" dirty="0"/>
              <a:t>Foodie Registration</a:t>
            </a:r>
          </a:p>
          <a:p>
            <a:pPr>
              <a:buFont typeface="Wingdings" panose="05000000000000000000" pitchFamily="2" charset="2"/>
              <a:buChar char="Ø"/>
            </a:pPr>
            <a:r>
              <a:rPr lang="en-IN" dirty="0"/>
              <a:t>User Login</a:t>
            </a:r>
          </a:p>
          <a:p>
            <a:pPr>
              <a:buFont typeface="Wingdings" panose="05000000000000000000" pitchFamily="2" charset="2"/>
              <a:buChar char="Ø"/>
            </a:pPr>
            <a:r>
              <a:rPr lang="en-IN" dirty="0"/>
              <a:t>Vendor Details</a:t>
            </a:r>
          </a:p>
          <a:p>
            <a:pPr>
              <a:buFont typeface="Wingdings" panose="05000000000000000000" pitchFamily="2" charset="2"/>
              <a:buChar char="Ø"/>
            </a:pPr>
            <a:r>
              <a:rPr lang="en-IN" dirty="0"/>
              <a:t>Vendor Request</a:t>
            </a:r>
          </a:p>
          <a:p>
            <a:pPr>
              <a:buFont typeface="Wingdings" panose="05000000000000000000" pitchFamily="2" charset="2"/>
              <a:buChar char="Ø"/>
            </a:pPr>
            <a:r>
              <a:rPr lang="en-IN" dirty="0"/>
              <a:t>Foodie Details</a:t>
            </a:r>
          </a:p>
          <a:p>
            <a:pPr>
              <a:buFont typeface="Wingdings" panose="05000000000000000000" pitchFamily="2" charset="2"/>
              <a:buChar char="Ø"/>
            </a:pPr>
            <a:endParaRPr lang="en-IN" dirty="0"/>
          </a:p>
          <a:p>
            <a:pPr>
              <a:buFont typeface="Wingdings" panose="05000000000000000000" pitchFamily="2" charset="2"/>
              <a:buChar char="Ø"/>
            </a:pPr>
            <a:endParaRPr lang="en-IN" dirty="0"/>
          </a:p>
        </p:txBody>
      </p:sp>
      <p:sp>
        <p:nvSpPr>
          <p:cNvPr id="9" name="Content Placeholder 8">
            <a:extLst>
              <a:ext uri="{FF2B5EF4-FFF2-40B4-BE49-F238E27FC236}">
                <a16:creationId xmlns:a16="http://schemas.microsoft.com/office/drawing/2014/main" id="{83D14FAC-C349-B8E8-DB0F-9D83097FF1B7}"/>
              </a:ext>
            </a:extLst>
          </p:cNvPr>
          <p:cNvSpPr>
            <a:spLocks noGrp="1"/>
          </p:cNvSpPr>
          <p:nvPr>
            <p:ph sz="half" idx="2"/>
          </p:nvPr>
        </p:nvSpPr>
        <p:spPr/>
        <p:txBody>
          <a:bodyPr/>
          <a:lstStyle/>
          <a:p>
            <a:pPr>
              <a:buFont typeface="Wingdings" panose="05000000000000000000" pitchFamily="2" charset="2"/>
              <a:buChar char="Ø"/>
            </a:pPr>
            <a:r>
              <a:rPr lang="en-IN" dirty="0"/>
              <a:t>Forgot Password</a:t>
            </a:r>
          </a:p>
          <a:p>
            <a:pPr>
              <a:buFont typeface="Wingdings" panose="05000000000000000000" pitchFamily="2" charset="2"/>
              <a:buChar char="Ø"/>
            </a:pPr>
            <a:r>
              <a:rPr lang="en-IN" dirty="0"/>
              <a:t>Admin Vendor View Review</a:t>
            </a:r>
          </a:p>
          <a:p>
            <a:pPr>
              <a:buFont typeface="Wingdings" panose="05000000000000000000" pitchFamily="2" charset="2"/>
              <a:buChar char="Ø"/>
            </a:pPr>
            <a:r>
              <a:rPr lang="en-IN" dirty="0"/>
              <a:t>Admin View Complaint</a:t>
            </a:r>
          </a:p>
          <a:p>
            <a:pPr>
              <a:buFont typeface="Wingdings" panose="05000000000000000000" pitchFamily="2" charset="2"/>
              <a:buChar char="Ø"/>
            </a:pPr>
            <a:r>
              <a:rPr lang="en-IN" dirty="0"/>
              <a:t>Generate Report</a:t>
            </a:r>
          </a:p>
          <a:p>
            <a:pPr>
              <a:buFont typeface="Wingdings" panose="05000000000000000000" pitchFamily="2" charset="2"/>
              <a:buChar char="Ø"/>
            </a:pPr>
            <a:r>
              <a:rPr lang="en-IN" dirty="0"/>
              <a:t>Raise Complaint</a:t>
            </a:r>
          </a:p>
          <a:p>
            <a:pPr>
              <a:buFont typeface="Wingdings" panose="05000000000000000000" pitchFamily="2" charset="2"/>
              <a:buChar char="Ø"/>
            </a:pPr>
            <a:r>
              <a:rPr lang="en-IN" dirty="0"/>
              <a:t>Foodie Review</a:t>
            </a:r>
          </a:p>
          <a:p>
            <a:pPr>
              <a:buFont typeface="Wingdings" panose="05000000000000000000" pitchFamily="2" charset="2"/>
              <a:buChar char="Ø"/>
            </a:pPr>
            <a:r>
              <a:rPr lang="en-IN" dirty="0"/>
              <a:t>Foodie View Review</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40713516"/>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C6403A-684A-431F-8F36-A24C99E286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476</TotalTime>
  <Words>698</Words>
  <Application>Microsoft Office PowerPoint</Application>
  <PresentationFormat>Widescreen</PresentationFormat>
  <Paragraphs>114</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Franklin Gothic Book</vt:lpstr>
      <vt:lpstr>Franklin Gothic Demi</vt:lpstr>
      <vt:lpstr>Gill Sans MT</vt:lpstr>
      <vt:lpstr>Wingdings</vt:lpstr>
      <vt:lpstr>Wingdings 2</vt:lpstr>
      <vt:lpstr>DividendVTI</vt:lpstr>
      <vt:lpstr> VENDOR REVIEW          SYSTEM </vt:lpstr>
      <vt:lpstr>                                           TABLE OF CONTENTS</vt:lpstr>
      <vt:lpstr>                                                INTRODUCTION</vt:lpstr>
      <vt:lpstr>                                         AIM OF THE PROJECT</vt:lpstr>
      <vt:lpstr>                                   Objective of the project</vt:lpstr>
      <vt:lpstr>                                       SYSTEM REQUIREMENTS</vt:lpstr>
      <vt:lpstr>                                            TECHNOLOGY USED</vt:lpstr>
      <vt:lpstr>CONTD..</vt:lpstr>
      <vt:lpstr>                                          Project modules</vt:lpstr>
      <vt:lpstr>              flow of process and  Characteristics of ADMIN</vt:lpstr>
      <vt:lpstr>             Flow of process and characteristics of vendor</vt:lpstr>
      <vt:lpstr>               Flow of process and characteristics of foodie</vt:lpstr>
      <vt:lpstr>                                                        Screenshots                                                            Login page</vt:lpstr>
      <vt:lpstr>                                   Vendors Registration page</vt:lpstr>
      <vt:lpstr>                                    Foodies registration Page</vt:lpstr>
      <vt:lpstr>                Vendors getting Autogenerated User ID for LOgin</vt:lpstr>
      <vt:lpstr>            Foodies Getting Autogenerated User ID for Login</vt:lpstr>
      <vt:lpstr>                                            Admin Dashboard </vt:lpstr>
      <vt:lpstr>                   Admin Viewing the Vendor Request Page</vt:lpstr>
      <vt:lpstr>                      Admin viewing the vendor details Page</vt:lpstr>
      <vt:lpstr>                Admin viewing the reviews provided by foodies</vt:lpstr>
      <vt:lpstr>         ADMIN VIEWING THE COMPLAINTS RAISED BY VENDORS ON                                                                       FOODIES</vt:lpstr>
      <vt:lpstr>                       ADMIN GENERATED REPORT FOR VENDORS</vt:lpstr>
      <vt:lpstr>                         ADMIN GENERATED REPORT FOR FOODIES</vt:lpstr>
      <vt:lpstr>                                           VENDOR DASHBOARD</vt:lpstr>
      <vt:lpstr>                 VENDOR VIEWING THE REVIEWS GIVEN BY FOODIES</vt:lpstr>
      <vt:lpstr>                  VENDORS RAISE COMPLAINT ON FOODIES REVIEWS</vt:lpstr>
      <vt:lpstr>                                       Raise complaint form</vt:lpstr>
      <vt:lpstr>                                         Foodie dashboard</vt:lpstr>
      <vt:lpstr>               Foodie giving review for the vendors by viewing                                               vendor details</vt:lpstr>
      <vt:lpstr>                                         Foodie review form</vt:lpstr>
      <vt:lpstr>  Foodie viewing the review given by them and can edit and                                                        delete</vt:lpstr>
      <vt:lpstr>                                       Reset password page</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VENDOR REVIEW          SYSTEM </dc:title>
  <dc:creator>SHIVA DHARSHINI B</dc:creator>
  <cp:lastModifiedBy>SHAMA MALIK</cp:lastModifiedBy>
  <cp:revision>5</cp:revision>
  <dcterms:created xsi:type="dcterms:W3CDTF">2022-07-15T16:44:48Z</dcterms:created>
  <dcterms:modified xsi:type="dcterms:W3CDTF">2024-01-19T08:07:54Z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